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2"/>
  </p:notesMasterIdLst>
  <p:handoutMasterIdLst>
    <p:handoutMasterId r:id="rId13"/>
  </p:handoutMasterIdLst>
  <p:sldIdLst>
    <p:sldId id="333" r:id="rId3"/>
    <p:sldId id="342" r:id="rId4"/>
    <p:sldId id="343" r:id="rId5"/>
    <p:sldId id="345" r:id="rId6"/>
    <p:sldId id="486" r:id="rId7"/>
    <p:sldId id="485" r:id="rId8"/>
    <p:sldId id="449" r:id="rId9"/>
    <p:sldId id="426" r:id="rId10"/>
    <p:sldId id="427"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78" autoAdjust="0"/>
    <p:restoredTop sz="62039" autoAdjust="0"/>
  </p:normalViewPr>
  <p:slideViewPr>
    <p:cSldViewPr>
      <p:cViewPr varScale="1">
        <p:scale>
          <a:sx n="53" d="100"/>
          <a:sy n="53" d="100"/>
        </p:scale>
        <p:origin x="2021" y="58"/>
      </p:cViewPr>
      <p:guideLst>
        <p:guide orient="horz" pos="2160"/>
        <p:guide pos="2880"/>
      </p:guideLst>
    </p:cSldViewPr>
  </p:slideViewPr>
  <p:notesTextViewPr>
    <p:cViewPr>
      <p:scale>
        <a:sx n="1" d="1"/>
        <a:sy n="1" d="1"/>
      </p:scale>
      <p:origin x="0" y="0"/>
    </p:cViewPr>
  </p:notesTextViewPr>
  <p:sorterViewPr>
    <p:cViewPr>
      <p:scale>
        <a:sx n="66" d="100"/>
        <a:sy n="66" d="100"/>
      </p:scale>
      <p:origin x="0" y="140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A980398-8C92-48FB-AB12-E365C1C4022E}" type="datetimeFigureOut">
              <a:rPr lang="en-GB" smtClean="0"/>
              <a:pPr/>
              <a:t>10/04/2020</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2BC9EDC-5241-46F2-8A69-852B4F29EAB8}" type="slidenum">
              <a:rPr lang="en-GB" smtClean="0"/>
              <a:pPr/>
              <a:t>‹#›</a:t>
            </a:fld>
            <a:endParaRPr lang="en-GB"/>
          </a:p>
        </p:txBody>
      </p:sp>
    </p:spTree>
    <p:extLst>
      <p:ext uri="{BB962C8B-B14F-4D97-AF65-F5344CB8AC3E}">
        <p14:creationId xmlns:p14="http://schemas.microsoft.com/office/powerpoint/2010/main" val="2245406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E9244DC-E56E-41C4-BA74-4738A153FFB5}" type="datetimeFigureOut">
              <a:rPr lang="en-GB" smtClean="0"/>
              <a:pPr/>
              <a:t>10/04/2020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20263E4-9CCA-4256-B83A-03EC9ABCE57D}" type="slidenum">
              <a:rPr lang="en-GB" smtClean="0"/>
              <a:pPr/>
              <a:t>‹#›</a:t>
            </a:fld>
            <a:endParaRPr lang="en-GB"/>
          </a:p>
        </p:txBody>
      </p:sp>
    </p:spTree>
    <p:extLst>
      <p:ext uri="{BB962C8B-B14F-4D97-AF65-F5344CB8AC3E}">
        <p14:creationId xmlns:p14="http://schemas.microsoft.com/office/powerpoint/2010/main" val="3053241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LK – 1 min </a:t>
            </a:r>
          </a:p>
          <a:p>
            <a:endParaRPr lang="en-GB" dirty="0"/>
          </a:p>
        </p:txBody>
      </p:sp>
      <p:sp>
        <p:nvSpPr>
          <p:cNvPr id="4" name="Slide Number Placeholder 3"/>
          <p:cNvSpPr>
            <a:spLocks noGrp="1"/>
          </p:cNvSpPr>
          <p:nvPr>
            <p:ph type="sldNum" sz="quarter" idx="10"/>
          </p:nvPr>
        </p:nvSpPr>
        <p:spPr/>
        <p:txBody>
          <a:bodyPr/>
          <a:lstStyle/>
          <a:p>
            <a:fld id="{720263E4-9CCA-4256-B83A-03EC9ABCE57D}" type="slidenum">
              <a:rPr lang="en-GB" smtClean="0"/>
              <a:pPr/>
              <a:t>1</a:t>
            </a:fld>
            <a:endParaRPr lang="en-GB"/>
          </a:p>
        </p:txBody>
      </p:sp>
    </p:spTree>
    <p:extLst>
      <p:ext uri="{BB962C8B-B14F-4D97-AF65-F5344CB8AC3E}">
        <p14:creationId xmlns:p14="http://schemas.microsoft.com/office/powerpoint/2010/main" val="1306003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1" dirty="0"/>
              <a:t>LK – 2 </a:t>
            </a:r>
            <a:r>
              <a:rPr lang="en-GB" sz="1200" b="1" dirty="0" err="1"/>
              <a:t>mins</a:t>
            </a:r>
            <a:r>
              <a:rPr lang="en-GB" sz="1200" b="1" dirty="0"/>
              <a:t> </a:t>
            </a:r>
          </a:p>
          <a:p>
            <a:endParaRPr lang="en-GB" sz="1200" b="1" dirty="0"/>
          </a:p>
          <a:p>
            <a:r>
              <a:rPr lang="en-GB" sz="1200" b="1" dirty="0"/>
              <a:t>Information on Coping</a:t>
            </a:r>
          </a:p>
          <a:p>
            <a:endParaRPr lang="en-GB" sz="1200" b="1" dirty="0"/>
          </a:p>
          <a:p>
            <a:pPr marL="457200" indent="-457200">
              <a:buFont typeface="Arial" panose="020B0604020202020204" pitchFamily="34" charset="0"/>
              <a:buChar char="•"/>
            </a:pPr>
            <a:r>
              <a:rPr lang="en-GB" sz="1200" dirty="0"/>
              <a:t>Offer information and advice on coping with trauma</a:t>
            </a:r>
          </a:p>
          <a:p>
            <a:r>
              <a:rPr lang="en-GB" sz="1200" dirty="0"/>
              <a:t> </a:t>
            </a:r>
          </a:p>
          <a:p>
            <a:pPr marL="457200" indent="-457200">
              <a:buFont typeface="Arial" panose="020B0604020202020204" pitchFamily="34" charset="0"/>
              <a:buChar char="•"/>
            </a:pPr>
            <a:r>
              <a:rPr lang="en-GB" sz="1200" dirty="0"/>
              <a:t>Direct young people to resources and sources of support</a:t>
            </a:r>
          </a:p>
          <a:p>
            <a:endParaRPr lang="en-GB" sz="1200" dirty="0"/>
          </a:p>
          <a:p>
            <a:pPr marL="457200" indent="-457200">
              <a:buFont typeface="Arial" panose="020B0604020202020204" pitchFamily="34" charset="0"/>
              <a:buChar char="•"/>
            </a:pPr>
            <a:r>
              <a:rPr lang="en-GB" sz="1200" dirty="0"/>
              <a:t>Promote and encourage existing coping strategies</a:t>
            </a:r>
          </a:p>
          <a:p>
            <a:br>
              <a:rPr lang="en-GB" dirty="0"/>
            </a:br>
            <a:r>
              <a:rPr lang="en-GB" dirty="0"/>
              <a:t>1) </a:t>
            </a:r>
            <a:r>
              <a:rPr lang="en-GB" sz="1200" dirty="0"/>
              <a:t>Facilitate peer support</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t>2) /listen – do not question or ask for details about the event</a:t>
            </a:r>
            <a:br>
              <a:rPr lang="en-GB" sz="1200" dirty="0"/>
            </a:br>
            <a:r>
              <a:rPr lang="en-GB" sz="1200" dirty="0"/>
              <a:t>3) Discourage the use of social media/viewing media coverage where there are graphic images and constant reminders.</a:t>
            </a:r>
          </a:p>
          <a:p>
            <a:endParaRPr lang="en-GB" dirty="0"/>
          </a:p>
        </p:txBody>
      </p:sp>
      <p:sp>
        <p:nvSpPr>
          <p:cNvPr id="4" name="Slide Number Placeholder 3"/>
          <p:cNvSpPr>
            <a:spLocks noGrp="1"/>
          </p:cNvSpPr>
          <p:nvPr>
            <p:ph type="sldNum" sz="quarter" idx="10"/>
          </p:nvPr>
        </p:nvSpPr>
        <p:spPr/>
        <p:txBody>
          <a:bodyPr/>
          <a:lstStyle/>
          <a:p>
            <a:fld id="{720263E4-9CCA-4256-B83A-03EC9ABCE57D}" type="slidenum">
              <a:rPr lang="en-GB" smtClean="0"/>
              <a:pPr/>
              <a:t>2</a:t>
            </a:fld>
            <a:endParaRPr lang="en-GB"/>
          </a:p>
        </p:txBody>
      </p:sp>
    </p:spTree>
    <p:extLst>
      <p:ext uri="{BB962C8B-B14F-4D97-AF65-F5344CB8AC3E}">
        <p14:creationId xmlns:p14="http://schemas.microsoft.com/office/powerpoint/2010/main" val="3375589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LK – 1 min </a:t>
            </a:r>
          </a:p>
        </p:txBody>
      </p:sp>
      <p:sp>
        <p:nvSpPr>
          <p:cNvPr id="4" name="Slide Number Placeholder 3"/>
          <p:cNvSpPr>
            <a:spLocks noGrp="1"/>
          </p:cNvSpPr>
          <p:nvPr>
            <p:ph type="sldNum" sz="quarter" idx="10"/>
          </p:nvPr>
        </p:nvSpPr>
        <p:spPr/>
        <p:txBody>
          <a:bodyPr/>
          <a:lstStyle/>
          <a:p>
            <a:fld id="{720263E4-9CCA-4256-B83A-03EC9ABCE57D}" type="slidenum">
              <a:rPr lang="en-GB" smtClean="0"/>
              <a:pPr/>
              <a:t>3</a:t>
            </a:fld>
            <a:endParaRPr lang="en-GB"/>
          </a:p>
        </p:txBody>
      </p:sp>
    </p:spTree>
    <p:extLst>
      <p:ext uri="{BB962C8B-B14F-4D97-AF65-F5344CB8AC3E}">
        <p14:creationId xmlns:p14="http://schemas.microsoft.com/office/powerpoint/2010/main" val="2285086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LK – 2 </a:t>
            </a:r>
            <a:r>
              <a:rPr lang="en-GB" dirty="0" err="1"/>
              <a:t>mins</a:t>
            </a:r>
            <a:r>
              <a:rPr lang="en-GB" dirty="0"/>
              <a:t> </a:t>
            </a:r>
          </a:p>
          <a:p>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We cannot assume that everyone who has experienced the traumatic event will be traumatised and requires specialist intervention</a:t>
            </a:r>
            <a:br>
              <a:rPr lang="en-GB" sz="1200" kern="1200" dirty="0">
                <a:solidFill>
                  <a:schemeClr val="tx1"/>
                </a:solidFill>
                <a:latin typeface="+mn-lt"/>
                <a:ea typeface="+mn-ea"/>
                <a:cs typeface="+mn-cs"/>
              </a:rPr>
            </a:br>
            <a:br>
              <a:rPr lang="en-GB" sz="1200" kern="1200" dirty="0">
                <a:solidFill>
                  <a:schemeClr val="tx1"/>
                </a:solidFill>
                <a:latin typeface="+mn-lt"/>
                <a:ea typeface="+mn-ea"/>
                <a:cs typeface="+mn-cs"/>
              </a:rPr>
            </a:br>
            <a:r>
              <a:rPr lang="en-GB" sz="1200" kern="1200" dirty="0">
                <a:solidFill>
                  <a:schemeClr val="tx1"/>
                </a:solidFill>
                <a:latin typeface="+mn-lt"/>
                <a:ea typeface="+mn-ea"/>
                <a:cs typeface="+mn-cs"/>
              </a:rPr>
              <a:t>1) re-traumatised-</a:t>
            </a:r>
            <a:r>
              <a:rPr lang="en-GB" sz="1200" kern="1200" baseline="0" dirty="0">
                <a:solidFill>
                  <a:schemeClr val="tx1"/>
                </a:solidFill>
                <a:latin typeface="+mn-lt"/>
                <a:ea typeface="+mn-ea"/>
                <a:cs typeface="+mn-cs"/>
              </a:rPr>
              <a:t> </a:t>
            </a:r>
            <a:r>
              <a:rPr lang="en-GB" sz="1200" dirty="0"/>
              <a:t>which could prevent the recovery process.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2)</a:t>
            </a:r>
            <a:br>
              <a:rPr lang="en-GB" sz="1200" kern="1200" dirty="0">
                <a:solidFill>
                  <a:schemeClr val="tx1"/>
                </a:solidFill>
                <a:latin typeface="+mn-lt"/>
                <a:ea typeface="+mn-ea"/>
                <a:cs typeface="+mn-cs"/>
              </a:rPr>
            </a:br>
            <a:r>
              <a:rPr lang="en-GB" sz="1200" kern="1200" dirty="0">
                <a:solidFill>
                  <a:schemeClr val="tx1"/>
                </a:solidFill>
                <a:latin typeface="+mn-lt"/>
                <a:ea typeface="+mn-ea"/>
                <a:cs typeface="+mn-cs"/>
              </a:rPr>
              <a:t>3)</a:t>
            </a:r>
            <a:r>
              <a:rPr lang="en-GB" sz="1200" dirty="0"/>
              <a:t> as not everyone will have witnessed the same scenes and young people can be traumatised by what they hear.</a:t>
            </a:r>
            <a:endParaRPr lang="en-GB" sz="12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720263E4-9CCA-4256-B83A-03EC9ABCE57D}" type="slidenum">
              <a:rPr lang="en-GB" smtClean="0"/>
              <a:pPr/>
              <a:t>4</a:t>
            </a:fld>
            <a:endParaRPr lang="en-GB"/>
          </a:p>
        </p:txBody>
      </p:sp>
    </p:spTree>
    <p:extLst>
      <p:ext uri="{BB962C8B-B14F-4D97-AF65-F5344CB8AC3E}">
        <p14:creationId xmlns:p14="http://schemas.microsoft.com/office/powerpoint/2010/main" val="2033628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RT – 25</a:t>
            </a:r>
            <a:r>
              <a:rPr lang="en-GB" baseline="0" dirty="0"/>
              <a:t> </a:t>
            </a:r>
            <a:r>
              <a:rPr lang="en-GB" baseline="0" dirty="0" err="1"/>
              <a:t>mins</a:t>
            </a:r>
            <a:r>
              <a:rPr lang="en-GB" baseline="0" dirty="0"/>
              <a:t> </a:t>
            </a:r>
            <a:endParaRPr lang="en-GB" dirty="0"/>
          </a:p>
        </p:txBody>
      </p:sp>
      <p:sp>
        <p:nvSpPr>
          <p:cNvPr id="4" name="Slide Number Placeholder 3"/>
          <p:cNvSpPr>
            <a:spLocks noGrp="1"/>
          </p:cNvSpPr>
          <p:nvPr>
            <p:ph type="sldNum" sz="quarter" idx="10"/>
          </p:nvPr>
        </p:nvSpPr>
        <p:spPr/>
        <p:txBody>
          <a:bodyPr/>
          <a:lstStyle/>
          <a:p>
            <a:fld id="{720263E4-9CCA-4256-B83A-03EC9ABCE57D}" type="slidenum">
              <a:rPr lang="en-GB" smtClean="0"/>
              <a:pPr/>
              <a:t>5</a:t>
            </a:fld>
            <a:endParaRPr lang="en-GB"/>
          </a:p>
        </p:txBody>
      </p:sp>
    </p:spTree>
    <p:extLst>
      <p:ext uri="{BB962C8B-B14F-4D97-AF65-F5344CB8AC3E}">
        <p14:creationId xmlns:p14="http://schemas.microsoft.com/office/powerpoint/2010/main" val="3695582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p:spPr>
        <p:txBody>
          <a:bodyPr/>
          <a:lstStyle/>
          <a:p>
            <a:r>
              <a:rPr lang="en-US" baseline="0" dirty="0"/>
              <a:t>RT – 1 min </a:t>
            </a:r>
          </a:p>
          <a:p>
            <a:endParaRPr lang="en-US" baseline="0" dirty="0"/>
          </a:p>
          <a:p>
            <a:r>
              <a:rPr lang="en-GB" sz="1200" dirty="0"/>
              <a:t>What is Post traumatic growth? – see definition on slide</a:t>
            </a:r>
          </a:p>
          <a:p>
            <a:endParaRPr lang="en-GB" sz="1200" dirty="0"/>
          </a:p>
          <a:p>
            <a:r>
              <a:rPr lang="en-GB" sz="1200" dirty="0"/>
              <a:t>Although we coined the term </a:t>
            </a:r>
            <a:r>
              <a:rPr lang="en-GB" sz="1200" i="1" dirty="0"/>
              <a:t>posttraumatic growth</a:t>
            </a:r>
            <a:r>
              <a:rPr lang="en-GB" sz="1200" dirty="0"/>
              <a:t>, the idea that human beings can be changed by their encounters with life challenges, sometimes in radically positive ways, is not new. The theme is present in ancient spiritual and religious traditions, literature, and philosophy. What </a:t>
            </a:r>
            <a:r>
              <a:rPr lang="en-GB" sz="1200" u="sng" dirty="0"/>
              <a:t>is</a:t>
            </a:r>
            <a:r>
              <a:rPr lang="en-GB" sz="1200" dirty="0"/>
              <a:t> reasonably new is the systematic study of this phenomenon by psychologists, social workers, counsellors, and scholars in other traditions of clinical practice and scientific investigation.</a:t>
            </a:r>
          </a:p>
          <a:p>
            <a:endParaRPr lang="en-GB" sz="1200" dirty="0"/>
          </a:p>
        </p:txBody>
      </p:sp>
      <p:sp>
        <p:nvSpPr>
          <p:cNvPr id="97284" name="Slide Number Placeholder 3"/>
          <p:cNvSpPr>
            <a:spLocks noGrp="1"/>
          </p:cNvSpPr>
          <p:nvPr>
            <p:ph type="sldNum" sz="quarter" idx="5"/>
          </p:nvPr>
        </p:nvSpPr>
        <p:spPr>
          <a:noFill/>
        </p:spPr>
        <p:txBody>
          <a:bodyPr/>
          <a:lstStyle/>
          <a:p>
            <a:fld id="{CDFDBE08-598A-43E1-945D-DDC40B6794A1}" type="slidenum">
              <a:rPr lang="en-GB" smtClean="0"/>
              <a:pPr/>
              <a:t>6</a:t>
            </a:fld>
            <a:endParaRPr lang="en-GB"/>
          </a:p>
        </p:txBody>
      </p:sp>
    </p:spTree>
    <p:extLst>
      <p:ext uri="{BB962C8B-B14F-4D97-AF65-F5344CB8AC3E}">
        <p14:creationId xmlns:p14="http://schemas.microsoft.com/office/powerpoint/2010/main" val="4290958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eaLnBrk="1" hangingPunct="1">
              <a:lnSpc>
                <a:spcPct val="80000"/>
              </a:lnSpc>
              <a:defRPr/>
            </a:pPr>
            <a:r>
              <a:rPr lang="en-GB" sz="1200" dirty="0">
                <a:solidFill>
                  <a:schemeClr val="accent6">
                    <a:lumMod val="25000"/>
                  </a:schemeClr>
                </a:solidFill>
              </a:rPr>
              <a:t>RT – 1 min </a:t>
            </a:r>
          </a:p>
          <a:p>
            <a:pPr eaLnBrk="1" hangingPunct="1">
              <a:lnSpc>
                <a:spcPct val="80000"/>
              </a:lnSpc>
              <a:defRPr/>
            </a:pPr>
            <a:endParaRPr lang="en-GB" sz="1200" dirty="0">
              <a:solidFill>
                <a:schemeClr val="accent6">
                  <a:lumMod val="25000"/>
                </a:schemeClr>
              </a:solidFill>
            </a:endParaRPr>
          </a:p>
          <a:p>
            <a:pPr eaLnBrk="1" hangingPunct="1">
              <a:lnSpc>
                <a:spcPct val="80000"/>
              </a:lnSpc>
              <a:defRPr/>
            </a:pPr>
            <a:r>
              <a:rPr lang="en-GB" sz="1200" dirty="0">
                <a:solidFill>
                  <a:schemeClr val="accent6">
                    <a:lumMod val="25000"/>
                  </a:schemeClr>
                </a:solidFill>
              </a:rPr>
              <a:t>1.  Sometimes people who must face major life crises develop a sense that new opportunities have emerged from the struggle, opening up possibilities that were not present before. </a:t>
            </a:r>
          </a:p>
          <a:p>
            <a:pPr eaLnBrk="1" hangingPunct="1">
              <a:lnSpc>
                <a:spcPct val="80000"/>
              </a:lnSpc>
              <a:defRPr/>
            </a:pPr>
            <a:r>
              <a:rPr lang="en-GB" sz="1200" b="1" dirty="0">
                <a:solidFill>
                  <a:schemeClr val="accent6">
                    <a:lumMod val="25000"/>
                  </a:schemeClr>
                </a:solidFill>
              </a:rPr>
              <a:t>2.</a:t>
            </a:r>
            <a:r>
              <a:rPr lang="en-GB" sz="1200" dirty="0">
                <a:solidFill>
                  <a:schemeClr val="accent6">
                    <a:lumMod val="25000"/>
                  </a:schemeClr>
                </a:solidFill>
              </a:rPr>
              <a:t>	A second area is a change in relationships with others. Some people experience closer relationships with some specific people, and they can also experience an increased sense of connection to others who suffer.</a:t>
            </a:r>
          </a:p>
          <a:p>
            <a:pPr eaLnBrk="1" hangingPunct="1">
              <a:lnSpc>
                <a:spcPct val="80000"/>
              </a:lnSpc>
              <a:defRPr/>
            </a:pPr>
            <a:r>
              <a:rPr lang="en-GB" sz="1200" b="1" dirty="0">
                <a:solidFill>
                  <a:schemeClr val="accent6">
                    <a:lumMod val="25000"/>
                  </a:schemeClr>
                </a:solidFill>
              </a:rPr>
              <a:t> 3.</a:t>
            </a:r>
            <a:r>
              <a:rPr lang="en-GB" sz="1200" dirty="0">
                <a:solidFill>
                  <a:schemeClr val="accent6">
                    <a:lumMod val="25000"/>
                  </a:schemeClr>
                </a:solidFill>
              </a:rPr>
              <a:t>	A third area of possible change is an increased sense of one’s own strength – “</a:t>
            </a:r>
            <a:r>
              <a:rPr lang="en-GB" sz="1200" i="1" dirty="0">
                <a:solidFill>
                  <a:schemeClr val="accent6">
                    <a:lumMod val="25000"/>
                  </a:schemeClr>
                </a:solidFill>
              </a:rPr>
              <a:t>if I lived through that, I can face anything</a:t>
            </a:r>
            <a:r>
              <a:rPr lang="en-GB" sz="1200" dirty="0">
                <a:solidFill>
                  <a:schemeClr val="accent6">
                    <a:lumMod val="25000"/>
                  </a:schemeClr>
                </a:solidFill>
              </a:rPr>
              <a:t>”.</a:t>
            </a:r>
          </a:p>
          <a:p>
            <a:pPr eaLnBrk="1" hangingPunct="1">
              <a:lnSpc>
                <a:spcPct val="80000"/>
              </a:lnSpc>
              <a:defRPr/>
            </a:pPr>
            <a:r>
              <a:rPr lang="en-GB" sz="1200" b="1" dirty="0">
                <a:solidFill>
                  <a:schemeClr val="accent6">
                    <a:lumMod val="25000"/>
                  </a:schemeClr>
                </a:solidFill>
              </a:rPr>
              <a:t>4. </a:t>
            </a:r>
            <a:r>
              <a:rPr lang="en-GB" sz="1200" dirty="0">
                <a:solidFill>
                  <a:schemeClr val="accent6">
                    <a:lumMod val="25000"/>
                  </a:schemeClr>
                </a:solidFill>
              </a:rPr>
              <a:t>	A fourth aspect of posttraumatic growth experienced by some people is a greater appreciation for life in general. </a:t>
            </a:r>
          </a:p>
          <a:p>
            <a:pPr eaLnBrk="1" hangingPunct="1">
              <a:lnSpc>
                <a:spcPct val="80000"/>
              </a:lnSpc>
              <a:defRPr/>
            </a:pPr>
            <a:r>
              <a:rPr lang="en-GB" sz="1200" b="1" dirty="0">
                <a:solidFill>
                  <a:schemeClr val="accent6">
                    <a:lumMod val="25000"/>
                  </a:schemeClr>
                </a:solidFill>
              </a:rPr>
              <a:t>5.</a:t>
            </a:r>
            <a:r>
              <a:rPr lang="en-GB" sz="1200" dirty="0">
                <a:solidFill>
                  <a:schemeClr val="accent6">
                    <a:lumMod val="25000"/>
                  </a:schemeClr>
                </a:solidFill>
              </a:rPr>
              <a:t>	The fifth area involves the spiritual or religious domain. Some individuals experience a deepening of their spiritual lives, </a:t>
            </a:r>
            <a:r>
              <a:rPr lang="en-GB" sz="1200" u="sng" dirty="0">
                <a:solidFill>
                  <a:schemeClr val="accent6">
                    <a:lumMod val="25000"/>
                  </a:schemeClr>
                </a:solidFill>
              </a:rPr>
              <a:t>however</a:t>
            </a:r>
            <a:r>
              <a:rPr lang="en-GB" sz="1200" dirty="0">
                <a:solidFill>
                  <a:schemeClr val="accent6">
                    <a:lumMod val="25000"/>
                  </a:schemeClr>
                </a:solidFill>
              </a:rPr>
              <a:t>, this deepening can also involve a significant change in one’s belief system.</a:t>
            </a:r>
          </a:p>
          <a:p>
            <a:endParaRPr lang="en-US" dirty="0"/>
          </a:p>
        </p:txBody>
      </p:sp>
      <p:sp>
        <p:nvSpPr>
          <p:cNvPr id="98308" name="Slide Number Placeholder 3"/>
          <p:cNvSpPr>
            <a:spLocks noGrp="1"/>
          </p:cNvSpPr>
          <p:nvPr>
            <p:ph type="sldNum" sz="quarter" idx="5"/>
          </p:nvPr>
        </p:nvSpPr>
        <p:spPr>
          <a:noFill/>
        </p:spPr>
        <p:txBody>
          <a:bodyPr/>
          <a:lstStyle/>
          <a:p>
            <a:fld id="{74D4DC5F-0773-42D6-9565-36386CB73740}" type="slidenum">
              <a:rPr lang="en-GB" smtClean="0"/>
              <a:pPr/>
              <a:t>7</a:t>
            </a:fld>
            <a:endParaRPr lang="en-GB"/>
          </a:p>
        </p:txBody>
      </p:sp>
    </p:spTree>
    <p:extLst>
      <p:ext uri="{BB962C8B-B14F-4D97-AF65-F5344CB8AC3E}">
        <p14:creationId xmlns:p14="http://schemas.microsoft.com/office/powerpoint/2010/main" val="3833262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a:solidFill>
                  <a:schemeClr val="tx1"/>
                </a:solidFill>
                <a:latin typeface="+mn-lt"/>
                <a:ea typeface="+mn-ea"/>
                <a:cs typeface="+mn-cs"/>
              </a:rPr>
              <a:t>RT – 1 min </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Rumination is the focused attention on the symptoms of one's distress, and on its possible causes and consequences, as opposed to its solutions. Both rumination and worry are associated with anxiety and other negative emotional states</a:t>
            </a:r>
            <a:endParaRPr lang="en-GB" dirty="0"/>
          </a:p>
        </p:txBody>
      </p:sp>
      <p:sp>
        <p:nvSpPr>
          <p:cNvPr id="4" name="Slide Number Placeholder 3"/>
          <p:cNvSpPr>
            <a:spLocks noGrp="1"/>
          </p:cNvSpPr>
          <p:nvPr>
            <p:ph type="sldNum" sz="quarter" idx="10"/>
          </p:nvPr>
        </p:nvSpPr>
        <p:spPr/>
        <p:txBody>
          <a:bodyPr/>
          <a:lstStyle/>
          <a:p>
            <a:fld id="{720263E4-9CCA-4256-B83A-03EC9ABCE57D}" type="slidenum">
              <a:rPr lang="en-GB" smtClean="0"/>
              <a:pPr/>
              <a:t>8</a:t>
            </a:fld>
            <a:endParaRPr lang="en-GB"/>
          </a:p>
        </p:txBody>
      </p:sp>
    </p:spTree>
    <p:extLst>
      <p:ext uri="{BB962C8B-B14F-4D97-AF65-F5344CB8AC3E}">
        <p14:creationId xmlns:p14="http://schemas.microsoft.com/office/powerpoint/2010/main" val="2688026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F4E239CD-3F1F-4384-B74B-C9767341E8DF}" type="slidenum">
              <a:rPr lang="en-GB" smtClean="0"/>
              <a:pPr/>
              <a:t>9</a:t>
            </a:fld>
            <a:endParaRPr lang="en-GB"/>
          </a:p>
        </p:txBody>
      </p:sp>
      <p:sp>
        <p:nvSpPr>
          <p:cNvPr id="103427" name="Rectangle 7"/>
          <p:cNvSpPr txBox="1">
            <a:spLocks noGrp="1" noChangeArrowheads="1"/>
          </p:cNvSpPr>
          <p:nvPr/>
        </p:nvSpPr>
        <p:spPr bwMode="auto">
          <a:xfrm>
            <a:off x="3852016" y="9430306"/>
            <a:ext cx="2945659" cy="496332"/>
          </a:xfrm>
          <a:prstGeom prst="rect">
            <a:avLst/>
          </a:prstGeom>
          <a:noFill/>
          <a:ln w="9525">
            <a:noFill/>
            <a:miter lim="800000"/>
            <a:headEnd/>
            <a:tailEnd/>
          </a:ln>
        </p:spPr>
        <p:txBody>
          <a:bodyPr anchor="b"/>
          <a:lstStyle/>
          <a:p>
            <a:pPr algn="r" eaLnBrk="0" hangingPunct="0"/>
            <a:fld id="{673C4B93-0C57-45A2-993A-ED8B2413084F}" type="slidenum">
              <a:rPr lang="en-US" sz="1200">
                <a:latin typeface="Arial" pitchFamily="34" charset="0"/>
                <a:ea typeface="ヒラギノ角ゴ Pro W3" charset="-128"/>
              </a:rPr>
              <a:pPr algn="r" eaLnBrk="0" hangingPunct="0"/>
              <a:t>9</a:t>
            </a:fld>
            <a:endParaRPr lang="en-US" sz="1200">
              <a:latin typeface="Arial" pitchFamily="34" charset="0"/>
              <a:ea typeface="ヒラギノ角ゴ Pro W3" charset="-128"/>
            </a:endParaRPr>
          </a:p>
        </p:txBody>
      </p:sp>
      <p:sp>
        <p:nvSpPr>
          <p:cNvPr id="103428" name="Rectangle 2"/>
          <p:cNvSpPr>
            <a:spLocks noGrp="1" noRot="1" noChangeAspect="1" noChangeArrowheads="1" noTextEdit="1"/>
          </p:cNvSpPr>
          <p:nvPr>
            <p:ph type="sldImg"/>
          </p:nvPr>
        </p:nvSpPr>
        <p:spPr>
          <a:ln/>
        </p:spPr>
      </p:sp>
      <p:sp>
        <p:nvSpPr>
          <p:cNvPr id="103429" name="Rectangle 3"/>
          <p:cNvSpPr>
            <a:spLocks noGrp="1" noChangeArrowheads="1"/>
          </p:cNvSpPr>
          <p:nvPr>
            <p:ph type="body" idx="1"/>
          </p:nvPr>
        </p:nvSpPr>
        <p:spPr>
          <a:xfrm>
            <a:off x="906357" y="4715153"/>
            <a:ext cx="4984962" cy="4466987"/>
          </a:xfrm>
          <a:noFill/>
          <a:ln/>
        </p:spPr>
        <p:txBody>
          <a:bodyPr/>
          <a:lstStyle/>
          <a:p>
            <a:pPr eaLnBrk="1" hangingPunct="1"/>
            <a:r>
              <a:rPr lang="en-US" dirty="0"/>
              <a:t>RT – 1 min </a:t>
            </a:r>
          </a:p>
        </p:txBody>
      </p:sp>
    </p:spTree>
    <p:extLst>
      <p:ext uri="{BB962C8B-B14F-4D97-AF65-F5344CB8AC3E}">
        <p14:creationId xmlns:p14="http://schemas.microsoft.com/office/powerpoint/2010/main" val="1019320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828130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356854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526515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514206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5BD7CDA-BAA1-9A46-BD7C-BC7339745D62}"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919977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BD7CDA-BAA1-9A46-BD7C-BC7339745D62}"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18462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BD7CDA-BAA1-9A46-BD7C-BC7339745D62}"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1063609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BD7CDA-BAA1-9A46-BD7C-BC7339745D62}"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425476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BD7CDA-BAA1-9A46-BD7C-BC7339745D62}" type="datetimeFigureOut">
              <a:rPr lang="en-US" smtClean="0"/>
              <a:pPr/>
              <a:t>4/10/2020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20050291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BD7CDA-BAA1-9A46-BD7C-BC7339745D62}" type="datetimeFigureOut">
              <a:rPr lang="en-US" smtClean="0"/>
              <a:pPr/>
              <a:t>4/10/2020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211854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D7CDA-BAA1-9A46-BD7C-BC7339745D62}" type="datetimeFigureOut">
              <a:rPr lang="en-US" smtClean="0"/>
              <a:pPr/>
              <a:t>4/10/2020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11336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555007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BD7CDA-BAA1-9A46-BD7C-BC7339745D62}"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542636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BD7CDA-BAA1-9A46-BD7C-BC7339745D62}"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1873065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BD7CDA-BAA1-9A46-BD7C-BC7339745D62}"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641984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BD7CDA-BAA1-9A46-BD7C-BC7339745D62}"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B7D46F-DE5E-6449-B3C4-959BD2D056AB}" type="slidenum">
              <a:rPr lang="en-US" smtClean="0"/>
              <a:pPr/>
              <a:t>‹#›</a:t>
            </a:fld>
            <a:endParaRPr lang="en-US"/>
          </a:p>
        </p:txBody>
      </p:sp>
    </p:spTree>
    <p:extLst>
      <p:ext uri="{BB962C8B-B14F-4D97-AF65-F5344CB8AC3E}">
        <p14:creationId xmlns:p14="http://schemas.microsoft.com/office/powerpoint/2010/main" val="876875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48950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91636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794735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555990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831002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567987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85B95-0553-49EA-BB3E-BD01622747DA}" type="datetimeFigureOut">
              <a:rPr lang="en-GB" smtClean="0"/>
              <a:pPr/>
              <a:t>10/04/2020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02A3-475B-4263-B7FF-14E97AA01ACD}" type="slidenum">
              <a:rPr lang="en-GB" smtClean="0"/>
              <a:pPr/>
              <a:t>‹#›</a:t>
            </a:fld>
            <a:endParaRPr lang="en-GB"/>
          </a:p>
        </p:txBody>
      </p:sp>
    </p:spTree>
    <p:extLst>
      <p:ext uri="{BB962C8B-B14F-4D97-AF65-F5344CB8AC3E}">
        <p14:creationId xmlns:p14="http://schemas.microsoft.com/office/powerpoint/2010/main" val="138616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85B95-0553-49EA-BB3E-BD01622747DA}" type="datetimeFigureOut">
              <a:rPr lang="en-GB" smtClean="0"/>
              <a:pPr/>
              <a:t>10/04/2020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B02A3-475B-4263-B7FF-14E97AA01ACD}" type="slidenum">
              <a:rPr lang="en-GB" smtClean="0"/>
              <a:pPr/>
              <a:t>‹#›</a:t>
            </a:fld>
            <a:endParaRPr lang="en-GB"/>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393599"/>
            <a:ext cx="9144000" cy="6464401"/>
          </a:xfrm>
          <a:prstGeom prst="rect">
            <a:avLst/>
          </a:prstGeom>
        </p:spPr>
      </p:pic>
    </p:spTree>
    <p:extLst>
      <p:ext uri="{BB962C8B-B14F-4D97-AF65-F5344CB8AC3E}">
        <p14:creationId xmlns:p14="http://schemas.microsoft.com/office/powerpoint/2010/main" val="1285830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BD7CDA-BAA1-9A46-BD7C-BC7339745D62}" type="datetimeFigureOut">
              <a:rPr lang="en-US" smtClean="0"/>
              <a:pPr/>
              <a:t>4/10/2020</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B7D46F-DE5E-6449-B3C4-959BD2D056AB}" type="slidenum">
              <a:rPr lang="en-US" smtClean="0"/>
              <a:pPr/>
              <a:t>‹#›</a:t>
            </a:fld>
            <a:endParaRPr lang="en-US"/>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393599"/>
            <a:ext cx="9144000" cy="6464401"/>
          </a:xfrm>
          <a:prstGeom prst="rect">
            <a:avLst/>
          </a:prstGeom>
        </p:spPr>
      </p:pic>
    </p:spTree>
    <p:extLst>
      <p:ext uri="{BB962C8B-B14F-4D97-AF65-F5344CB8AC3E}">
        <p14:creationId xmlns:p14="http://schemas.microsoft.com/office/powerpoint/2010/main" val="158579827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manchester bee graffit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67000"/>
            <a:ext cx="4326636" cy="25908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result for manchester bee graffiti"/>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81827" y="2667001"/>
            <a:ext cx="4846933" cy="259080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533400" y="1066800"/>
            <a:ext cx="8229600" cy="944563"/>
          </a:xfrm>
        </p:spPr>
        <p:txBody>
          <a:bodyPr>
            <a:normAutofit/>
          </a:bodyPr>
          <a:lstStyle/>
          <a:p>
            <a:pPr marL="0" indent="0" algn="ctr">
              <a:buNone/>
            </a:pPr>
            <a:r>
              <a:rPr lang="en-GB" sz="4000" dirty="0"/>
              <a:t>Recovery and Adjustment</a:t>
            </a:r>
          </a:p>
        </p:txBody>
      </p:sp>
    </p:spTree>
    <p:extLst>
      <p:ext uri="{BB962C8B-B14F-4D97-AF65-F5344CB8AC3E}">
        <p14:creationId xmlns:p14="http://schemas.microsoft.com/office/powerpoint/2010/main" val="181195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457200"/>
            <a:ext cx="7467600" cy="4093428"/>
          </a:xfrm>
          <a:prstGeom prst="rect">
            <a:avLst/>
          </a:prstGeom>
        </p:spPr>
        <p:txBody>
          <a:bodyPr wrap="square">
            <a:spAutoFit/>
          </a:bodyPr>
          <a:lstStyle/>
          <a:p>
            <a:r>
              <a:rPr lang="en-GB" sz="4000" dirty="0">
                <a:latin typeface="+mj-lt"/>
              </a:rPr>
              <a:t>Promote the use of Social Support</a:t>
            </a:r>
          </a:p>
          <a:p>
            <a:endParaRPr lang="en-GB" sz="2800" b="1" dirty="0"/>
          </a:p>
          <a:p>
            <a:pPr marL="285750" indent="-285750">
              <a:buFont typeface="Arial" panose="020B0604020202020204" pitchFamily="34" charset="0"/>
              <a:buChar char="•"/>
            </a:pPr>
            <a:r>
              <a:rPr lang="en-GB" sz="2400" dirty="0"/>
              <a:t>Encourage social connections and a return to previous activities.  </a:t>
            </a:r>
          </a:p>
          <a:p>
            <a:endParaRPr lang="en-GB" sz="2400" dirty="0"/>
          </a:p>
          <a:p>
            <a:pPr marL="285750" indent="-285750">
              <a:buFont typeface="Arial" panose="020B0604020202020204" pitchFamily="34" charset="0"/>
              <a:buChar char="•"/>
            </a:pPr>
            <a:r>
              <a:rPr lang="en-GB" sz="2400" dirty="0"/>
              <a:t>Encourage communication</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Social media</a:t>
            </a:r>
          </a:p>
          <a:p>
            <a:pPr marL="285750" indent="-285750"/>
            <a:endParaRPr lang="en-GB" sz="2400" dirty="0"/>
          </a:p>
          <a:p>
            <a:pPr marL="285750" indent="-285750">
              <a:buFont typeface="Arial" panose="020B0604020202020204" pitchFamily="34" charset="0"/>
              <a:buChar char="•"/>
            </a:pPr>
            <a:r>
              <a:rPr lang="en-GB" sz="2400" dirty="0"/>
              <a:t>Promote and encourage existing coping strategies</a:t>
            </a:r>
          </a:p>
        </p:txBody>
      </p:sp>
    </p:spTree>
    <p:extLst>
      <p:ext uri="{BB962C8B-B14F-4D97-AF65-F5344CB8AC3E}">
        <p14:creationId xmlns:p14="http://schemas.microsoft.com/office/powerpoint/2010/main" val="3989636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0" y="914400"/>
            <a:ext cx="7467600" cy="5170646"/>
          </a:xfrm>
          <a:prstGeom prst="rect">
            <a:avLst/>
          </a:prstGeom>
        </p:spPr>
        <p:txBody>
          <a:bodyPr wrap="square">
            <a:spAutoFit/>
          </a:bodyPr>
          <a:lstStyle/>
          <a:p>
            <a:r>
              <a:rPr lang="en-GB" sz="4000" dirty="0">
                <a:latin typeface="+mj-lt"/>
              </a:rPr>
              <a:t>Information on Coping</a:t>
            </a:r>
          </a:p>
          <a:p>
            <a:endParaRPr lang="en-GB" sz="2800" b="1" dirty="0"/>
          </a:p>
          <a:p>
            <a:pPr marL="457200" indent="-457200">
              <a:buFont typeface="Arial" panose="020B0604020202020204" pitchFamily="34" charset="0"/>
              <a:buChar char="•"/>
            </a:pPr>
            <a:r>
              <a:rPr lang="en-GB" sz="2400" dirty="0"/>
              <a:t>Offer information and advice on coping with trauma</a:t>
            </a:r>
          </a:p>
          <a:p>
            <a:r>
              <a:rPr lang="en-GB" sz="2400" dirty="0"/>
              <a:t> </a:t>
            </a:r>
          </a:p>
          <a:p>
            <a:pPr marL="457200" indent="-457200">
              <a:buFont typeface="Arial" panose="020B0604020202020204" pitchFamily="34" charset="0"/>
              <a:buChar char="•"/>
            </a:pPr>
            <a:r>
              <a:rPr lang="en-GB" sz="2400" dirty="0"/>
              <a:t>Direct young people to resources and sources of support</a:t>
            </a:r>
          </a:p>
          <a:p>
            <a:endParaRPr lang="en-GB" sz="2400" dirty="0"/>
          </a:p>
          <a:p>
            <a:pPr marL="285750" indent="-285750">
              <a:buFont typeface="Arial" panose="020B0604020202020204" pitchFamily="34" charset="0"/>
              <a:buChar char="•"/>
            </a:pPr>
            <a:r>
              <a:rPr lang="en-GB" sz="2400" dirty="0"/>
              <a:t>Promote strengths and encourage existing coping efforts. Be open to learning new strategies as well as unearthing dormant skills. </a:t>
            </a:r>
          </a:p>
          <a:p>
            <a:r>
              <a:rPr lang="en-GB" sz="2400" dirty="0"/>
              <a:t> </a:t>
            </a:r>
          </a:p>
          <a:p>
            <a:endParaRPr lang="en-GB" sz="2800" dirty="0"/>
          </a:p>
          <a:p>
            <a:endParaRPr lang="en-GB" dirty="0"/>
          </a:p>
        </p:txBody>
      </p:sp>
    </p:spTree>
    <p:extLst>
      <p:ext uri="{BB962C8B-B14F-4D97-AF65-F5344CB8AC3E}">
        <p14:creationId xmlns:p14="http://schemas.microsoft.com/office/powerpoint/2010/main" val="1545137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676400"/>
            <a:ext cx="7620000" cy="3139321"/>
          </a:xfrm>
          <a:prstGeom prst="rect">
            <a:avLst/>
          </a:prstGeom>
        </p:spPr>
        <p:txBody>
          <a:bodyPr wrap="square">
            <a:spAutoFit/>
          </a:bodyPr>
          <a:lstStyle/>
          <a:p>
            <a:r>
              <a:rPr lang="en-GB" sz="2000" dirty="0"/>
              <a:t>Counselling/ therapy soon after a major trauma is not advisable and may actually make things worse:</a:t>
            </a:r>
          </a:p>
          <a:p>
            <a:endParaRPr lang="en-GB" sz="2000" dirty="0"/>
          </a:p>
          <a:p>
            <a:pPr marL="342900" indent="-342900">
              <a:buFont typeface="Arial" panose="020B0604020202020204" pitchFamily="34" charset="0"/>
              <a:buChar char="•"/>
            </a:pPr>
            <a:r>
              <a:rPr lang="en-GB" sz="2000" dirty="0"/>
              <a:t>People can be re-traumatised</a:t>
            </a:r>
            <a:br>
              <a:rPr lang="en-GB" sz="2000" dirty="0"/>
            </a:br>
            <a:endParaRPr lang="en-GB" sz="2000" dirty="0"/>
          </a:p>
          <a:p>
            <a:pPr marL="342900" indent="-342900">
              <a:buFont typeface="Arial" panose="020B0604020202020204" pitchFamily="34" charset="0"/>
              <a:buChar char="•"/>
            </a:pPr>
            <a:r>
              <a:rPr lang="en-GB" sz="2000" dirty="0"/>
              <a:t>Counselling/ therapy can give the unintentional message that there is ‘something wrong’ with the person</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Group debriefing can also be harmful</a:t>
            </a:r>
          </a:p>
          <a:p>
            <a:endParaRPr lang="en-GB" dirty="0"/>
          </a:p>
        </p:txBody>
      </p:sp>
      <p:sp>
        <p:nvSpPr>
          <p:cNvPr id="6" name="Rectangle 5"/>
          <p:cNvSpPr/>
          <p:nvPr/>
        </p:nvSpPr>
        <p:spPr>
          <a:xfrm>
            <a:off x="685800" y="609600"/>
            <a:ext cx="7467600" cy="707886"/>
          </a:xfrm>
          <a:prstGeom prst="rect">
            <a:avLst/>
          </a:prstGeom>
        </p:spPr>
        <p:txBody>
          <a:bodyPr wrap="square">
            <a:spAutoFit/>
          </a:bodyPr>
          <a:lstStyle/>
          <a:p>
            <a:r>
              <a:rPr lang="en-GB" sz="4000" dirty="0">
                <a:latin typeface="+mj-lt"/>
              </a:rPr>
              <a:t>Information on Coping</a:t>
            </a:r>
          </a:p>
        </p:txBody>
      </p:sp>
    </p:spTree>
    <p:extLst>
      <p:ext uri="{BB962C8B-B14F-4D97-AF65-F5344CB8AC3E}">
        <p14:creationId xmlns:p14="http://schemas.microsoft.com/office/powerpoint/2010/main" val="1733390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57200"/>
            <a:ext cx="7886700" cy="777874"/>
          </a:xfrm>
        </p:spPr>
        <p:txBody>
          <a:bodyPr>
            <a:normAutofit/>
          </a:bodyPr>
          <a:lstStyle/>
          <a:p>
            <a:r>
              <a:rPr lang="en-GB" sz="4000" dirty="0"/>
              <a:t>Exercise</a:t>
            </a:r>
          </a:p>
        </p:txBody>
      </p:sp>
      <p:sp>
        <p:nvSpPr>
          <p:cNvPr id="3" name="Content Placeholder 2"/>
          <p:cNvSpPr>
            <a:spLocks noGrp="1"/>
          </p:cNvSpPr>
          <p:nvPr>
            <p:ph idx="1"/>
          </p:nvPr>
        </p:nvSpPr>
        <p:spPr>
          <a:xfrm>
            <a:off x="628650" y="1447800"/>
            <a:ext cx="7886700" cy="4351338"/>
          </a:xfrm>
        </p:spPr>
        <p:txBody>
          <a:bodyPr>
            <a:normAutofit fontScale="85000" lnSpcReduction="20000"/>
          </a:bodyPr>
          <a:lstStyle/>
          <a:p>
            <a:r>
              <a:rPr lang="en-GB" sz="2600" dirty="0"/>
              <a:t>Refer to the scenario and consider:</a:t>
            </a:r>
          </a:p>
          <a:p>
            <a:pPr marL="0" indent="0">
              <a:buNone/>
            </a:pPr>
            <a:r>
              <a:rPr lang="en-GB" sz="2600" dirty="0"/>
              <a:t>How would you communicate the incident to staff, pupils and parents?</a:t>
            </a:r>
          </a:p>
          <a:p>
            <a:pPr marL="0" indent="0">
              <a:buNone/>
            </a:pPr>
            <a:endParaRPr lang="en-GB" sz="2600" b="1" dirty="0"/>
          </a:p>
          <a:p>
            <a:pPr marL="0" indent="0">
              <a:buNone/>
            </a:pPr>
            <a:r>
              <a:rPr lang="en-GB" sz="2600" dirty="0"/>
              <a:t>Identify who is most vulnerable following the incident, what support would you plan for them and how would you monitor these individuals?</a:t>
            </a:r>
          </a:p>
          <a:p>
            <a:pPr marL="0" indent="0">
              <a:buNone/>
            </a:pPr>
            <a:endParaRPr lang="en-GB" sz="2600" dirty="0"/>
          </a:p>
          <a:p>
            <a:pPr marL="0" indent="0">
              <a:buNone/>
            </a:pPr>
            <a:r>
              <a:rPr lang="en-GB" sz="2600" dirty="0"/>
              <a:t>How would you acknowledge the incident to the family and what arrangements would you make to memorialise the deceased?  What precautions would you need to take?</a:t>
            </a:r>
          </a:p>
          <a:p>
            <a:pPr marL="0" indent="0">
              <a:buNone/>
            </a:pPr>
            <a:endParaRPr lang="en-GB" sz="2600" dirty="0"/>
          </a:p>
          <a:p>
            <a:pPr marL="0" indent="0">
              <a:buNone/>
            </a:pPr>
            <a:r>
              <a:rPr lang="en-GB" sz="2600" dirty="0"/>
              <a:t>How would you ensure self-care for you and your senior leaders?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86410" y="439737"/>
            <a:ext cx="7886700" cy="1325563"/>
          </a:xfrm>
        </p:spPr>
        <p:txBody>
          <a:bodyPr>
            <a:normAutofit/>
          </a:bodyPr>
          <a:lstStyle/>
          <a:p>
            <a:pPr eaLnBrk="1" hangingPunct="1">
              <a:defRPr/>
            </a:pPr>
            <a:r>
              <a:rPr lang="en-GB" sz="4000" dirty="0">
                <a:solidFill>
                  <a:schemeClr val="tx1"/>
                </a:solidFill>
              </a:rPr>
              <a:t>POST TRAUMATIC GROWTH</a:t>
            </a:r>
            <a:br>
              <a:rPr lang="en-GB" sz="4000" dirty="0">
                <a:solidFill>
                  <a:schemeClr val="tx1"/>
                </a:solidFill>
              </a:rPr>
            </a:br>
            <a:endParaRPr lang="en-GB" sz="4000" dirty="0">
              <a:solidFill>
                <a:schemeClr val="tx1"/>
              </a:solidFill>
            </a:endParaRPr>
          </a:p>
        </p:txBody>
      </p:sp>
      <p:sp>
        <p:nvSpPr>
          <p:cNvPr id="31748" name="Rectangle 3"/>
          <p:cNvSpPr>
            <a:spLocks noGrp="1" noChangeArrowheads="1"/>
          </p:cNvSpPr>
          <p:nvPr>
            <p:ph idx="1"/>
          </p:nvPr>
        </p:nvSpPr>
        <p:spPr/>
        <p:txBody>
          <a:bodyPr/>
          <a:lstStyle/>
          <a:p>
            <a:pPr eaLnBrk="1" hangingPunct="1">
              <a:lnSpc>
                <a:spcPct val="80000"/>
              </a:lnSpc>
              <a:spcBef>
                <a:spcPct val="0"/>
              </a:spcBef>
              <a:buFontTx/>
              <a:buNone/>
            </a:pPr>
            <a:r>
              <a:rPr lang="en-GB" sz="3600" b="1" i="1" dirty="0"/>
              <a:t>	Post traumatic growth</a:t>
            </a:r>
            <a:r>
              <a:rPr lang="en-GB" sz="3600" dirty="0"/>
              <a:t> is positive change experienced as a result of the struggle with a major life crisis or a traumatic event. </a:t>
            </a:r>
          </a:p>
          <a:p>
            <a:pPr eaLnBrk="1" hangingPunct="1">
              <a:lnSpc>
                <a:spcPct val="80000"/>
              </a:lnSpc>
            </a:pPr>
            <a:endParaRPr lang="en-GB" sz="2400" dirty="0"/>
          </a:p>
        </p:txBody>
      </p:sp>
      <p:sp>
        <p:nvSpPr>
          <p:cNvPr id="31750" name="Slide Number Placeholder 5"/>
          <p:cNvSpPr>
            <a:spLocks noGrp="1"/>
          </p:cNvSpPr>
          <p:nvPr>
            <p:ph type="sldNum" sz="quarter" idx="12"/>
          </p:nvPr>
        </p:nvSpPr>
        <p:spPr>
          <a:noFill/>
        </p:spPr>
        <p:txBody>
          <a:bodyPr/>
          <a:lstStyle/>
          <a:p>
            <a:fld id="{DC72EDC5-3576-4EC1-AD42-617AD46C247F}" type="slidenum">
              <a:rPr lang="en-GB" smtClean="0"/>
              <a:pPr/>
              <a:t>6</a:t>
            </a:fld>
            <a:endParaRPr lang="en-GB"/>
          </a:p>
        </p:txBody>
      </p:sp>
      <p:sp>
        <p:nvSpPr>
          <p:cNvPr id="31749" name="Rectangle 4"/>
          <p:cNvSpPr>
            <a:spLocks noChangeArrowheads="1"/>
          </p:cNvSpPr>
          <p:nvPr/>
        </p:nvSpPr>
        <p:spPr bwMode="auto">
          <a:xfrm>
            <a:off x="539750" y="3271838"/>
            <a:ext cx="7848600" cy="641350"/>
          </a:xfrm>
          <a:prstGeom prst="rect">
            <a:avLst/>
          </a:prstGeom>
          <a:noFill/>
          <a:ln w="9525">
            <a:noFill/>
            <a:miter lim="800000"/>
            <a:headEnd/>
            <a:tailEnd/>
          </a:ln>
        </p:spPr>
        <p:txBody>
          <a:bodyPr anchor="ctr">
            <a:spAutoFit/>
          </a:bodyPr>
          <a:lstStyle/>
          <a:p>
            <a:pPr algn="ctr"/>
            <a:br>
              <a:rPr lang="en-GB" b="1">
                <a:latin typeface="Arial" pitchFamily="34" charset="0"/>
              </a:rPr>
            </a:br>
            <a:endParaRPr lang="en-GB">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57200" y="228600"/>
            <a:ext cx="6172200" cy="811212"/>
          </a:xfrm>
        </p:spPr>
        <p:txBody>
          <a:bodyPr>
            <a:normAutofit fontScale="90000"/>
          </a:bodyPr>
          <a:lstStyle/>
          <a:p>
            <a:pPr eaLnBrk="1" hangingPunct="1">
              <a:defRPr/>
            </a:pPr>
            <a:r>
              <a:rPr lang="en-GB" sz="3600" dirty="0"/>
              <a:t>What forms does post traumatic growth take?</a:t>
            </a:r>
          </a:p>
        </p:txBody>
      </p:sp>
      <p:sp>
        <p:nvSpPr>
          <p:cNvPr id="26628" name="Rectangle 3"/>
          <p:cNvSpPr>
            <a:spLocks noGrp="1" noChangeArrowheads="1"/>
          </p:cNvSpPr>
          <p:nvPr>
            <p:ph idx="1"/>
          </p:nvPr>
        </p:nvSpPr>
        <p:spPr>
          <a:xfrm>
            <a:off x="457200" y="765175"/>
            <a:ext cx="9144000" cy="6092825"/>
          </a:xfrm>
        </p:spPr>
        <p:txBody>
          <a:bodyPr>
            <a:normAutofit/>
          </a:bodyPr>
          <a:lstStyle/>
          <a:p>
            <a:pPr eaLnBrk="1" hangingPunct="1">
              <a:lnSpc>
                <a:spcPct val="80000"/>
              </a:lnSpc>
              <a:buFontTx/>
              <a:buNone/>
              <a:defRPr/>
            </a:pPr>
            <a:endParaRPr lang="en-GB" sz="2800" b="1" dirty="0">
              <a:solidFill>
                <a:schemeClr val="accent6">
                  <a:lumMod val="25000"/>
                </a:schemeClr>
              </a:solidFill>
            </a:endParaRPr>
          </a:p>
          <a:p>
            <a:pPr eaLnBrk="1" hangingPunct="1">
              <a:lnSpc>
                <a:spcPct val="80000"/>
              </a:lnSpc>
              <a:buFontTx/>
              <a:buNone/>
              <a:defRPr/>
            </a:pPr>
            <a:r>
              <a:rPr lang="en-GB" sz="2800" b="1" dirty="0">
                <a:solidFill>
                  <a:schemeClr val="accent6">
                    <a:lumMod val="25000"/>
                  </a:schemeClr>
                </a:solidFill>
              </a:rPr>
              <a:t>Post traumatic growth tends to occur in 5 general areas. </a:t>
            </a:r>
          </a:p>
          <a:p>
            <a:pPr eaLnBrk="1" hangingPunct="1">
              <a:lnSpc>
                <a:spcPct val="80000"/>
              </a:lnSpc>
              <a:buFontTx/>
              <a:buNone/>
              <a:defRPr/>
            </a:pPr>
            <a:endParaRPr lang="en-GB" sz="2800" b="1" dirty="0">
              <a:solidFill>
                <a:schemeClr val="accent6">
                  <a:lumMod val="25000"/>
                </a:schemeClr>
              </a:solidFill>
            </a:endParaRPr>
          </a:p>
          <a:p>
            <a:pPr eaLnBrk="1" hangingPunct="1">
              <a:lnSpc>
                <a:spcPct val="80000"/>
              </a:lnSpc>
              <a:buNone/>
              <a:defRPr/>
            </a:pPr>
            <a:r>
              <a:rPr lang="en-GB" sz="2000" dirty="0">
                <a:solidFill>
                  <a:schemeClr val="accent6">
                    <a:lumMod val="25000"/>
                  </a:schemeClr>
                </a:solidFill>
              </a:rPr>
              <a:t>1.  New opportunities opened up</a:t>
            </a:r>
          </a:p>
          <a:p>
            <a:pPr eaLnBrk="1" hangingPunct="1">
              <a:lnSpc>
                <a:spcPct val="80000"/>
              </a:lnSpc>
              <a:defRPr/>
            </a:pPr>
            <a:endParaRPr lang="en-GB" sz="2000" dirty="0">
              <a:solidFill>
                <a:schemeClr val="accent6">
                  <a:lumMod val="25000"/>
                </a:schemeClr>
              </a:solidFill>
            </a:endParaRPr>
          </a:p>
          <a:p>
            <a:pPr eaLnBrk="1" hangingPunct="1">
              <a:lnSpc>
                <a:spcPct val="80000"/>
              </a:lnSpc>
              <a:buNone/>
              <a:defRPr/>
            </a:pPr>
            <a:r>
              <a:rPr lang="en-GB" sz="2000" dirty="0">
                <a:solidFill>
                  <a:schemeClr val="accent6">
                    <a:lumMod val="25000"/>
                  </a:schemeClr>
                </a:solidFill>
              </a:rPr>
              <a:t>2.  A change in relationships</a:t>
            </a:r>
          </a:p>
          <a:p>
            <a:pPr eaLnBrk="1" hangingPunct="1">
              <a:lnSpc>
                <a:spcPct val="80000"/>
              </a:lnSpc>
              <a:defRPr/>
            </a:pPr>
            <a:endParaRPr lang="en-GB" sz="2000" dirty="0">
              <a:solidFill>
                <a:schemeClr val="accent6">
                  <a:lumMod val="25000"/>
                </a:schemeClr>
              </a:solidFill>
            </a:endParaRPr>
          </a:p>
          <a:p>
            <a:pPr eaLnBrk="1" hangingPunct="1">
              <a:lnSpc>
                <a:spcPct val="80000"/>
              </a:lnSpc>
              <a:buNone/>
              <a:defRPr/>
            </a:pPr>
            <a:r>
              <a:rPr lang="en-GB" sz="2000" dirty="0">
                <a:solidFill>
                  <a:schemeClr val="accent6">
                    <a:lumMod val="25000"/>
                  </a:schemeClr>
                </a:solidFill>
              </a:rPr>
              <a:t>3.  Increased sense of own strength – “If I lived through that, I can face anything.”</a:t>
            </a:r>
          </a:p>
          <a:p>
            <a:pPr eaLnBrk="1" hangingPunct="1">
              <a:lnSpc>
                <a:spcPct val="80000"/>
              </a:lnSpc>
              <a:defRPr/>
            </a:pPr>
            <a:endParaRPr lang="en-GB" sz="2000" dirty="0">
              <a:solidFill>
                <a:schemeClr val="accent6">
                  <a:lumMod val="25000"/>
                </a:schemeClr>
              </a:solidFill>
            </a:endParaRPr>
          </a:p>
          <a:p>
            <a:pPr eaLnBrk="1" hangingPunct="1">
              <a:lnSpc>
                <a:spcPct val="80000"/>
              </a:lnSpc>
              <a:buNone/>
              <a:defRPr/>
            </a:pPr>
            <a:r>
              <a:rPr lang="en-GB" sz="2000" dirty="0">
                <a:solidFill>
                  <a:schemeClr val="accent6">
                    <a:lumMod val="25000"/>
                  </a:schemeClr>
                </a:solidFill>
              </a:rPr>
              <a:t>4.  Greater appreciation of life</a:t>
            </a:r>
          </a:p>
          <a:p>
            <a:pPr eaLnBrk="1" hangingPunct="1">
              <a:lnSpc>
                <a:spcPct val="80000"/>
              </a:lnSpc>
              <a:defRPr/>
            </a:pPr>
            <a:endParaRPr lang="en-GB" sz="2000" dirty="0">
              <a:solidFill>
                <a:schemeClr val="accent6">
                  <a:lumMod val="25000"/>
                </a:schemeClr>
              </a:solidFill>
            </a:endParaRPr>
          </a:p>
          <a:p>
            <a:pPr eaLnBrk="1" hangingPunct="1">
              <a:lnSpc>
                <a:spcPct val="80000"/>
              </a:lnSpc>
              <a:buNone/>
              <a:defRPr/>
            </a:pPr>
            <a:r>
              <a:rPr lang="en-GB" sz="2000" dirty="0">
                <a:solidFill>
                  <a:schemeClr val="accent6">
                    <a:lumMod val="25000"/>
                  </a:schemeClr>
                </a:solidFill>
              </a:rPr>
              <a:t>5.  A deepening of one’s spiritual life</a:t>
            </a:r>
            <a:br>
              <a:rPr lang="en-GB" sz="2200" dirty="0"/>
            </a:br>
            <a:endParaRPr lang="en-GB"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dirty="0">
                <a:solidFill>
                  <a:schemeClr val="tx1">
                    <a:lumMod val="75000"/>
                  </a:schemeClr>
                </a:solidFill>
              </a:rPr>
              <a:t>Model of PTG in children</a:t>
            </a:r>
            <a:br>
              <a:rPr lang="en-US" sz="4000" b="1" dirty="0">
                <a:solidFill>
                  <a:schemeClr val="tx1">
                    <a:lumMod val="75000"/>
                  </a:schemeClr>
                </a:solidFill>
              </a:rPr>
            </a:br>
            <a:r>
              <a:rPr lang="en-US" sz="2800" dirty="0"/>
              <a:t>(Cryder et al., 2004)</a:t>
            </a:r>
          </a:p>
        </p:txBody>
      </p:sp>
      <p:sp>
        <p:nvSpPr>
          <p:cNvPr id="68612" name="Rectangle 3"/>
          <p:cNvSpPr>
            <a:spLocks noGrp="1" noChangeArrowheads="1"/>
          </p:cNvSpPr>
          <p:nvPr>
            <p:ph idx="1"/>
          </p:nvPr>
        </p:nvSpPr>
        <p:spPr>
          <a:xfrm rot="5400000">
            <a:off x="5627687" y="2804320"/>
            <a:ext cx="5805488" cy="487363"/>
          </a:xfrm>
        </p:spPr>
        <p:txBody>
          <a:bodyPr/>
          <a:lstStyle/>
          <a:p>
            <a:pPr algn="r" eaLnBrk="1" hangingPunct="1">
              <a:lnSpc>
                <a:spcPct val="90000"/>
              </a:lnSpc>
            </a:pPr>
            <a:r>
              <a:rPr lang="en-US" sz="2800" b="1" dirty="0"/>
              <a:t>Extended model (see Kilmer, 2005)</a:t>
            </a:r>
          </a:p>
        </p:txBody>
      </p:sp>
      <p:sp>
        <p:nvSpPr>
          <p:cNvPr id="68610" name="Footer Placeholder 4"/>
          <p:cNvSpPr>
            <a:spLocks noGrp="1"/>
          </p:cNvSpPr>
          <p:nvPr>
            <p:ph type="ftr" sz="quarter" idx="11"/>
          </p:nvPr>
        </p:nvSpPr>
        <p:spPr>
          <a:xfrm>
            <a:off x="895351" y="5675312"/>
            <a:ext cx="3086100" cy="365125"/>
          </a:xfrm>
          <a:noFill/>
        </p:spPr>
        <p:txBody>
          <a:bodyPr/>
          <a:lstStyle/>
          <a:p>
            <a:r>
              <a:rPr lang="en-GB" dirty="0"/>
              <a:t>Dr D Honeyborne &amp; C Russell 2012 Copyright Reserved</a:t>
            </a:r>
          </a:p>
        </p:txBody>
      </p:sp>
      <p:sp>
        <p:nvSpPr>
          <p:cNvPr id="68614" name="Slide Number Placeholder 18"/>
          <p:cNvSpPr>
            <a:spLocks noGrp="1"/>
          </p:cNvSpPr>
          <p:nvPr>
            <p:ph type="sldNum" sz="quarter" idx="12"/>
          </p:nvPr>
        </p:nvSpPr>
        <p:spPr>
          <a:noFill/>
        </p:spPr>
        <p:txBody>
          <a:bodyPr/>
          <a:lstStyle/>
          <a:p>
            <a:fld id="{CBB9049C-FA86-4659-AAFC-95FB200924C2}" type="slidenum">
              <a:rPr lang="en-GB" smtClean="0"/>
              <a:pPr/>
              <a:t>8</a:t>
            </a:fld>
            <a:endParaRPr lang="en-GB"/>
          </a:p>
        </p:txBody>
      </p:sp>
      <p:grpSp>
        <p:nvGrpSpPr>
          <p:cNvPr id="2" name="Group 4"/>
          <p:cNvGrpSpPr>
            <a:grpSpLocks/>
          </p:cNvGrpSpPr>
          <p:nvPr/>
        </p:nvGrpSpPr>
        <p:grpSpPr bwMode="auto">
          <a:xfrm>
            <a:off x="827088" y="1528763"/>
            <a:ext cx="5573712" cy="4486275"/>
            <a:chOff x="521" y="963"/>
            <a:chExt cx="3511" cy="2826"/>
          </a:xfrm>
        </p:grpSpPr>
        <p:sp>
          <p:nvSpPr>
            <p:cNvPr id="68615" name="Text Box 5"/>
            <p:cNvSpPr txBox="1">
              <a:spLocks noChangeArrowheads="1"/>
            </p:cNvSpPr>
            <p:nvPr/>
          </p:nvSpPr>
          <p:spPr bwMode="auto">
            <a:xfrm>
              <a:off x="1932" y="963"/>
              <a:ext cx="1956" cy="333"/>
            </a:xfrm>
            <a:prstGeom prst="rect">
              <a:avLst/>
            </a:prstGeom>
            <a:noFill/>
            <a:ln w="9525">
              <a:solidFill>
                <a:schemeClr val="tx1"/>
              </a:solidFill>
              <a:miter lim="800000"/>
              <a:headEnd/>
              <a:tailEnd/>
            </a:ln>
          </p:spPr>
          <p:txBody>
            <a:bodyPr wrap="none">
              <a:spAutoFit/>
            </a:bodyPr>
            <a:lstStyle/>
            <a:p>
              <a:r>
                <a:rPr lang="en-US" sz="2800">
                  <a:latin typeface="Arial" pitchFamily="34" charset="0"/>
                </a:rPr>
                <a:t>Pre-trauma beliefs</a:t>
              </a:r>
            </a:p>
          </p:txBody>
        </p:sp>
        <p:sp>
          <p:nvSpPr>
            <p:cNvPr id="68616" name="Text Box 6"/>
            <p:cNvSpPr txBox="1">
              <a:spLocks noChangeArrowheads="1"/>
            </p:cNvSpPr>
            <p:nvPr/>
          </p:nvSpPr>
          <p:spPr bwMode="auto">
            <a:xfrm>
              <a:off x="2512" y="1587"/>
              <a:ext cx="896" cy="333"/>
            </a:xfrm>
            <a:prstGeom prst="rect">
              <a:avLst/>
            </a:prstGeom>
            <a:noFill/>
            <a:ln w="9525">
              <a:solidFill>
                <a:schemeClr val="tx1"/>
              </a:solidFill>
              <a:miter lim="800000"/>
              <a:headEnd/>
              <a:tailEnd/>
            </a:ln>
          </p:spPr>
          <p:txBody>
            <a:bodyPr wrap="none">
              <a:spAutoFit/>
            </a:bodyPr>
            <a:lstStyle/>
            <a:p>
              <a:r>
                <a:rPr lang="en-US" sz="2800">
                  <a:latin typeface="Arial" pitchFamily="34" charset="0"/>
                </a:rPr>
                <a:t>Trauma</a:t>
              </a:r>
            </a:p>
          </p:txBody>
        </p:sp>
        <p:sp>
          <p:nvSpPr>
            <p:cNvPr id="68617" name="Text Box 7"/>
            <p:cNvSpPr txBox="1">
              <a:spLocks noChangeArrowheads="1"/>
            </p:cNvSpPr>
            <p:nvPr/>
          </p:nvSpPr>
          <p:spPr bwMode="auto">
            <a:xfrm>
              <a:off x="1920" y="2211"/>
              <a:ext cx="2081" cy="333"/>
            </a:xfrm>
            <a:prstGeom prst="rect">
              <a:avLst/>
            </a:prstGeom>
            <a:noFill/>
            <a:ln w="9525">
              <a:solidFill>
                <a:schemeClr val="tx1"/>
              </a:solidFill>
              <a:miter lim="800000"/>
              <a:headEnd/>
              <a:tailEnd/>
            </a:ln>
          </p:spPr>
          <p:txBody>
            <a:bodyPr wrap="none">
              <a:spAutoFit/>
            </a:bodyPr>
            <a:lstStyle/>
            <a:p>
              <a:r>
                <a:rPr lang="en-US" sz="2800">
                  <a:latin typeface="Arial" pitchFamily="34" charset="0"/>
                </a:rPr>
                <a:t>Ruminative thinking</a:t>
              </a:r>
            </a:p>
          </p:txBody>
        </p:sp>
        <p:sp>
          <p:nvSpPr>
            <p:cNvPr id="68618" name="Text Box 8"/>
            <p:cNvSpPr txBox="1">
              <a:spLocks noChangeArrowheads="1"/>
            </p:cNvSpPr>
            <p:nvPr/>
          </p:nvSpPr>
          <p:spPr bwMode="auto">
            <a:xfrm>
              <a:off x="521" y="2422"/>
              <a:ext cx="871" cy="602"/>
            </a:xfrm>
            <a:prstGeom prst="rect">
              <a:avLst/>
            </a:prstGeom>
            <a:noFill/>
            <a:ln w="9525">
              <a:solidFill>
                <a:schemeClr val="tx1"/>
              </a:solidFill>
              <a:miter lim="800000"/>
              <a:headEnd/>
              <a:tailEnd/>
            </a:ln>
          </p:spPr>
          <p:txBody>
            <a:bodyPr wrap="none">
              <a:spAutoFit/>
            </a:bodyPr>
            <a:lstStyle/>
            <a:p>
              <a:r>
                <a:rPr lang="en-US" sz="2800">
                  <a:latin typeface="Arial" pitchFamily="34" charset="0"/>
                </a:rPr>
                <a:t>Social</a:t>
              </a:r>
            </a:p>
            <a:p>
              <a:r>
                <a:rPr lang="en-US" sz="2800">
                  <a:latin typeface="Arial" pitchFamily="34" charset="0"/>
                </a:rPr>
                <a:t>support</a:t>
              </a:r>
            </a:p>
          </p:txBody>
        </p:sp>
        <p:sp>
          <p:nvSpPr>
            <p:cNvPr id="68619" name="Text Box 9"/>
            <p:cNvSpPr txBox="1">
              <a:spLocks noChangeArrowheads="1"/>
            </p:cNvSpPr>
            <p:nvPr/>
          </p:nvSpPr>
          <p:spPr bwMode="auto">
            <a:xfrm>
              <a:off x="1939" y="2835"/>
              <a:ext cx="2093" cy="333"/>
            </a:xfrm>
            <a:prstGeom prst="rect">
              <a:avLst/>
            </a:prstGeom>
            <a:noFill/>
            <a:ln w="9525">
              <a:solidFill>
                <a:schemeClr val="tx1"/>
              </a:solidFill>
              <a:miter lim="800000"/>
              <a:headEnd/>
              <a:tailEnd/>
            </a:ln>
          </p:spPr>
          <p:txBody>
            <a:bodyPr wrap="none">
              <a:spAutoFit/>
            </a:bodyPr>
            <a:lstStyle/>
            <a:p>
              <a:r>
                <a:rPr lang="en-US" sz="2800">
                  <a:latin typeface="Arial" pitchFamily="34" charset="0"/>
                </a:rPr>
                <a:t>Competency beliefs</a:t>
              </a:r>
            </a:p>
          </p:txBody>
        </p:sp>
        <p:sp>
          <p:nvSpPr>
            <p:cNvPr id="68620" name="Text Box 10"/>
            <p:cNvSpPr txBox="1">
              <a:spLocks noChangeArrowheads="1"/>
            </p:cNvSpPr>
            <p:nvPr/>
          </p:nvSpPr>
          <p:spPr bwMode="auto">
            <a:xfrm>
              <a:off x="2682" y="3456"/>
              <a:ext cx="582" cy="333"/>
            </a:xfrm>
            <a:prstGeom prst="rect">
              <a:avLst/>
            </a:prstGeom>
            <a:noFill/>
            <a:ln w="9525">
              <a:solidFill>
                <a:schemeClr val="tx1"/>
              </a:solidFill>
              <a:miter lim="800000"/>
              <a:headEnd/>
              <a:tailEnd/>
            </a:ln>
          </p:spPr>
          <p:txBody>
            <a:bodyPr wrap="none">
              <a:spAutoFit/>
            </a:bodyPr>
            <a:lstStyle/>
            <a:p>
              <a:r>
                <a:rPr lang="en-US" sz="2800">
                  <a:latin typeface="Arial" pitchFamily="34" charset="0"/>
                </a:rPr>
                <a:t>PTG</a:t>
              </a:r>
            </a:p>
          </p:txBody>
        </p:sp>
        <p:sp>
          <p:nvSpPr>
            <p:cNvPr id="68621" name="Line 11"/>
            <p:cNvSpPr>
              <a:spLocks noChangeShapeType="1"/>
            </p:cNvSpPr>
            <p:nvPr/>
          </p:nvSpPr>
          <p:spPr bwMode="auto">
            <a:xfrm>
              <a:off x="2928" y="1296"/>
              <a:ext cx="0" cy="288"/>
            </a:xfrm>
            <a:prstGeom prst="line">
              <a:avLst/>
            </a:prstGeom>
            <a:noFill/>
            <a:ln w="9525">
              <a:solidFill>
                <a:schemeClr val="tx1"/>
              </a:solidFill>
              <a:round/>
              <a:headEnd/>
              <a:tailEnd type="triangle" w="med" len="med"/>
            </a:ln>
          </p:spPr>
          <p:txBody>
            <a:bodyPr/>
            <a:lstStyle/>
            <a:p>
              <a:endParaRPr lang="en-GB"/>
            </a:p>
          </p:txBody>
        </p:sp>
        <p:sp>
          <p:nvSpPr>
            <p:cNvPr id="68622" name="Line 12"/>
            <p:cNvSpPr>
              <a:spLocks noChangeShapeType="1"/>
            </p:cNvSpPr>
            <p:nvPr/>
          </p:nvSpPr>
          <p:spPr bwMode="auto">
            <a:xfrm>
              <a:off x="2064" y="1296"/>
              <a:ext cx="0" cy="912"/>
            </a:xfrm>
            <a:prstGeom prst="line">
              <a:avLst/>
            </a:prstGeom>
            <a:noFill/>
            <a:ln w="9525">
              <a:solidFill>
                <a:schemeClr val="tx1"/>
              </a:solidFill>
              <a:round/>
              <a:headEnd/>
              <a:tailEnd type="triangle" w="med" len="med"/>
            </a:ln>
          </p:spPr>
          <p:txBody>
            <a:bodyPr/>
            <a:lstStyle/>
            <a:p>
              <a:endParaRPr lang="en-GB"/>
            </a:p>
          </p:txBody>
        </p:sp>
        <p:sp>
          <p:nvSpPr>
            <p:cNvPr id="68623" name="Line 13"/>
            <p:cNvSpPr>
              <a:spLocks noChangeShapeType="1"/>
            </p:cNvSpPr>
            <p:nvPr/>
          </p:nvSpPr>
          <p:spPr bwMode="auto">
            <a:xfrm>
              <a:off x="2928" y="1920"/>
              <a:ext cx="0" cy="288"/>
            </a:xfrm>
            <a:prstGeom prst="line">
              <a:avLst/>
            </a:prstGeom>
            <a:noFill/>
            <a:ln w="9525">
              <a:solidFill>
                <a:schemeClr val="tx1"/>
              </a:solidFill>
              <a:round/>
              <a:headEnd/>
              <a:tailEnd type="triangle" w="med" len="med"/>
            </a:ln>
          </p:spPr>
          <p:txBody>
            <a:bodyPr/>
            <a:lstStyle/>
            <a:p>
              <a:endParaRPr lang="en-GB"/>
            </a:p>
          </p:txBody>
        </p:sp>
        <p:sp>
          <p:nvSpPr>
            <p:cNvPr id="68624" name="Line 14"/>
            <p:cNvSpPr>
              <a:spLocks noChangeShapeType="1"/>
            </p:cNvSpPr>
            <p:nvPr/>
          </p:nvSpPr>
          <p:spPr bwMode="auto">
            <a:xfrm flipV="1">
              <a:off x="1392" y="2352"/>
              <a:ext cx="528" cy="288"/>
            </a:xfrm>
            <a:prstGeom prst="line">
              <a:avLst/>
            </a:prstGeom>
            <a:noFill/>
            <a:ln w="9525">
              <a:solidFill>
                <a:schemeClr val="tx1"/>
              </a:solidFill>
              <a:round/>
              <a:headEnd/>
              <a:tailEnd type="triangle" w="med" len="med"/>
            </a:ln>
          </p:spPr>
          <p:txBody>
            <a:bodyPr/>
            <a:lstStyle/>
            <a:p>
              <a:endParaRPr lang="en-GB"/>
            </a:p>
          </p:txBody>
        </p:sp>
        <p:sp>
          <p:nvSpPr>
            <p:cNvPr id="68625" name="Line 15"/>
            <p:cNvSpPr>
              <a:spLocks noChangeShapeType="1"/>
            </p:cNvSpPr>
            <p:nvPr/>
          </p:nvSpPr>
          <p:spPr bwMode="auto">
            <a:xfrm>
              <a:off x="1392" y="2784"/>
              <a:ext cx="528" cy="240"/>
            </a:xfrm>
            <a:prstGeom prst="line">
              <a:avLst/>
            </a:prstGeom>
            <a:noFill/>
            <a:ln w="9525">
              <a:solidFill>
                <a:schemeClr val="tx1"/>
              </a:solidFill>
              <a:round/>
              <a:headEnd/>
              <a:tailEnd type="triangle" w="med" len="med"/>
            </a:ln>
          </p:spPr>
          <p:txBody>
            <a:bodyPr/>
            <a:lstStyle/>
            <a:p>
              <a:endParaRPr lang="en-GB"/>
            </a:p>
          </p:txBody>
        </p:sp>
        <p:sp>
          <p:nvSpPr>
            <p:cNvPr id="68626" name="Line 16"/>
            <p:cNvSpPr>
              <a:spLocks noChangeShapeType="1"/>
            </p:cNvSpPr>
            <p:nvPr/>
          </p:nvSpPr>
          <p:spPr bwMode="auto">
            <a:xfrm>
              <a:off x="2928" y="2544"/>
              <a:ext cx="0" cy="288"/>
            </a:xfrm>
            <a:prstGeom prst="line">
              <a:avLst/>
            </a:prstGeom>
            <a:noFill/>
            <a:ln w="9525">
              <a:solidFill>
                <a:schemeClr val="tx1"/>
              </a:solidFill>
              <a:round/>
              <a:headEnd type="triangle" w="med" len="med"/>
              <a:tailEnd type="triangle" w="med" len="med"/>
            </a:ln>
          </p:spPr>
          <p:txBody>
            <a:bodyPr/>
            <a:lstStyle/>
            <a:p>
              <a:endParaRPr lang="en-GB"/>
            </a:p>
          </p:txBody>
        </p:sp>
        <p:sp>
          <p:nvSpPr>
            <p:cNvPr id="68627" name="Line 17"/>
            <p:cNvSpPr>
              <a:spLocks noChangeShapeType="1"/>
            </p:cNvSpPr>
            <p:nvPr/>
          </p:nvSpPr>
          <p:spPr bwMode="auto">
            <a:xfrm>
              <a:off x="2928" y="3168"/>
              <a:ext cx="0" cy="288"/>
            </a:xfrm>
            <a:prstGeom prst="line">
              <a:avLst/>
            </a:prstGeom>
            <a:noFill/>
            <a:ln w="9525">
              <a:solidFill>
                <a:schemeClr val="tx1"/>
              </a:solidFill>
              <a:round/>
              <a:headEnd type="triangle" w="med" len="med"/>
              <a:tailEnd type="triangle" w="med" len="med"/>
            </a:ln>
          </p:spPr>
          <p:txBody>
            <a:bodyPr/>
            <a:lstStyle/>
            <a:p>
              <a:endParaRPr lang="en-GB"/>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Footer Placeholder 2"/>
          <p:cNvSpPr>
            <a:spLocks noGrp="1"/>
          </p:cNvSpPr>
          <p:nvPr>
            <p:ph type="ftr" sz="quarter" idx="11"/>
          </p:nvPr>
        </p:nvSpPr>
        <p:spPr>
          <a:noFill/>
        </p:spPr>
        <p:txBody>
          <a:bodyPr/>
          <a:lstStyle/>
          <a:p>
            <a:r>
              <a:rPr lang="en-GB" dirty="0"/>
              <a:t>Dr D Honeyborne &amp; C Russell 2012 Copyright Reserved</a:t>
            </a:r>
          </a:p>
        </p:txBody>
      </p:sp>
      <p:sp>
        <p:nvSpPr>
          <p:cNvPr id="39941" name="Slide Number Placeholder 4"/>
          <p:cNvSpPr>
            <a:spLocks noGrp="1"/>
          </p:cNvSpPr>
          <p:nvPr>
            <p:ph type="sldNum" sz="quarter" idx="12"/>
          </p:nvPr>
        </p:nvSpPr>
        <p:spPr>
          <a:noFill/>
        </p:spPr>
        <p:txBody>
          <a:bodyPr/>
          <a:lstStyle/>
          <a:p>
            <a:fld id="{A64B59CF-87BA-45A4-AD34-16C835EF942A}" type="slidenum">
              <a:rPr lang="en-GB" smtClean="0"/>
              <a:pPr/>
              <a:t>9</a:t>
            </a:fld>
            <a:endParaRPr lang="en-GB"/>
          </a:p>
        </p:txBody>
      </p:sp>
      <p:sp>
        <p:nvSpPr>
          <p:cNvPr id="137218" name="Rectangle 2"/>
          <p:cNvSpPr>
            <a:spLocks noGrp="1" noChangeArrowheads="1"/>
          </p:cNvSpPr>
          <p:nvPr>
            <p:ph type="title" idx="4294967295"/>
          </p:nvPr>
        </p:nvSpPr>
        <p:spPr>
          <a:xfrm>
            <a:off x="0" y="152400"/>
            <a:ext cx="9144000" cy="990600"/>
          </a:xfrm>
        </p:spPr>
        <p:txBody>
          <a:bodyPr lIns="0" rIns="0" bIns="0">
            <a:noAutofit/>
          </a:bodyPr>
          <a:lstStyle/>
          <a:p>
            <a:pPr eaLnBrk="1" hangingPunct="1">
              <a:defRPr/>
            </a:pPr>
            <a:r>
              <a:rPr lang="en-US" sz="5200" b="1" dirty="0">
                <a:ea typeface="MS PGothic" pitchFamily="34" charset="-128"/>
              </a:rPr>
              <a:t>  Post-Traumatic Success</a:t>
            </a:r>
          </a:p>
        </p:txBody>
      </p:sp>
      <p:sp>
        <p:nvSpPr>
          <p:cNvPr id="137219" name="Rectangle 3"/>
          <p:cNvSpPr>
            <a:spLocks noGrp="1" noChangeArrowheads="1"/>
          </p:cNvSpPr>
          <p:nvPr>
            <p:ph idx="4294967295"/>
          </p:nvPr>
        </p:nvSpPr>
        <p:spPr>
          <a:xfrm>
            <a:off x="1366838" y="1557338"/>
            <a:ext cx="7777162" cy="4751387"/>
          </a:xfrm>
        </p:spPr>
        <p:txBody>
          <a:bodyPr/>
          <a:lstStyle/>
          <a:p>
            <a:pPr marL="609600" indent="-609600" eaLnBrk="1" hangingPunct="1">
              <a:lnSpc>
                <a:spcPct val="90000"/>
              </a:lnSpc>
              <a:buFont typeface="Times" pitchFamily="18" charset="0"/>
              <a:buAutoNum type="arabicPeriod"/>
              <a:defRPr/>
            </a:pPr>
            <a:r>
              <a:rPr lang="en-US" b="1">
                <a:effectLst>
                  <a:outerShdw blurRad="38100" dist="38100" dir="2700000" algn="tl">
                    <a:srgbClr val="000000">
                      <a:alpha val="43137"/>
                    </a:srgbClr>
                  </a:outerShdw>
                </a:effectLst>
                <a:ea typeface="MS PGothic" pitchFamily="34" charset="-128"/>
              </a:rPr>
              <a:t>Connection</a:t>
            </a:r>
          </a:p>
          <a:p>
            <a:pPr marL="976313" lvl="1" indent="-609600" eaLnBrk="1" hangingPunct="1">
              <a:lnSpc>
                <a:spcPct val="90000"/>
              </a:lnSpc>
              <a:defRPr/>
            </a:pPr>
            <a:r>
              <a:rPr lang="en-US" b="1">
                <a:ea typeface="MS PGothic" pitchFamily="34" charset="-128"/>
              </a:rPr>
              <a:t>With self, others and something beyond</a:t>
            </a:r>
          </a:p>
          <a:p>
            <a:pPr marL="609600" indent="-609600" eaLnBrk="1" hangingPunct="1">
              <a:lnSpc>
                <a:spcPct val="90000"/>
              </a:lnSpc>
              <a:buFont typeface="Times" pitchFamily="18" charset="0"/>
              <a:buAutoNum type="arabicPeriod"/>
              <a:defRPr/>
            </a:pPr>
            <a:r>
              <a:rPr lang="en-US" b="1">
                <a:effectLst>
                  <a:outerShdw blurRad="38100" dist="38100" dir="2700000" algn="tl">
                    <a:srgbClr val="000000">
                      <a:alpha val="43137"/>
                    </a:srgbClr>
                  </a:outerShdw>
                </a:effectLst>
                <a:ea typeface="MS PGothic" pitchFamily="34" charset="-128"/>
              </a:rPr>
              <a:t>Compassion</a:t>
            </a:r>
          </a:p>
          <a:p>
            <a:pPr marL="976313" lvl="1" indent="-609600" eaLnBrk="1" hangingPunct="1">
              <a:lnSpc>
                <a:spcPct val="90000"/>
              </a:lnSpc>
              <a:defRPr/>
            </a:pPr>
            <a:r>
              <a:rPr lang="en-US" b="1">
                <a:ea typeface="MS PGothic" pitchFamily="34" charset="-128"/>
              </a:rPr>
              <a:t>For others and for self</a:t>
            </a:r>
          </a:p>
          <a:p>
            <a:pPr marL="976313" lvl="1" indent="-609600" eaLnBrk="1" hangingPunct="1">
              <a:lnSpc>
                <a:spcPct val="90000"/>
              </a:lnSpc>
              <a:defRPr/>
            </a:pPr>
            <a:r>
              <a:rPr lang="en-US" b="1">
                <a:ea typeface="MS PGothic" pitchFamily="34" charset="-128"/>
              </a:rPr>
              <a:t>Forgiveness</a:t>
            </a:r>
          </a:p>
          <a:p>
            <a:pPr marL="609600" indent="-609600" eaLnBrk="1" hangingPunct="1">
              <a:lnSpc>
                <a:spcPct val="90000"/>
              </a:lnSpc>
              <a:buFont typeface="Times" pitchFamily="18" charset="0"/>
              <a:buAutoNum type="arabicPeriod"/>
              <a:defRPr/>
            </a:pPr>
            <a:r>
              <a:rPr lang="en-US" b="1">
                <a:effectLst>
                  <a:outerShdw blurRad="38100" dist="38100" dir="2700000" algn="tl">
                    <a:srgbClr val="000000">
                      <a:alpha val="43137"/>
                    </a:srgbClr>
                  </a:outerShdw>
                </a:effectLst>
                <a:ea typeface="MS PGothic" pitchFamily="34" charset="-128"/>
              </a:rPr>
              <a:t>Contribution</a:t>
            </a:r>
          </a:p>
          <a:p>
            <a:pPr marL="976313" lvl="1" indent="-609600" eaLnBrk="1" hangingPunct="1">
              <a:lnSpc>
                <a:spcPct val="90000"/>
              </a:lnSpc>
              <a:defRPr/>
            </a:pPr>
            <a:r>
              <a:rPr lang="en-US" b="1">
                <a:ea typeface="MS PGothic" pitchFamily="34" charset="-128"/>
              </a:rPr>
              <a:t>Letting the wound or the trauma lead to being of service and changing the world in a positive way</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anim calcmode="lin" valueType="num">
                                      <p:cBhvr additive="base">
                                        <p:cTn id="7" dur="500" fill="hold"/>
                                        <p:tgtEl>
                                          <p:spTgt spid="137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721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7219">
                                            <p:txEl>
                                              <p:pRg st="1" end="1"/>
                                            </p:txEl>
                                          </p:spTgt>
                                        </p:tgtEl>
                                        <p:attrNameLst>
                                          <p:attrName>style.visibility</p:attrName>
                                        </p:attrNameLst>
                                      </p:cBhvr>
                                      <p:to>
                                        <p:strVal val="visible"/>
                                      </p:to>
                                    </p:set>
                                    <p:anim calcmode="lin" valueType="num">
                                      <p:cBhvr additive="base">
                                        <p:cTn id="11" dur="500" fill="hold"/>
                                        <p:tgtEl>
                                          <p:spTgt spid="13721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7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7219">
                                            <p:txEl>
                                              <p:pRg st="2" end="2"/>
                                            </p:txEl>
                                          </p:spTgt>
                                        </p:tgtEl>
                                        <p:attrNameLst>
                                          <p:attrName>style.visibility</p:attrName>
                                        </p:attrNameLst>
                                      </p:cBhvr>
                                      <p:to>
                                        <p:strVal val="visible"/>
                                      </p:to>
                                    </p:set>
                                    <p:anim calcmode="lin" valueType="num">
                                      <p:cBhvr additive="base">
                                        <p:cTn id="17" dur="500" fill="hold"/>
                                        <p:tgtEl>
                                          <p:spTgt spid="13721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37219">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37219">
                                            <p:txEl>
                                              <p:pRg st="3" end="3"/>
                                            </p:txEl>
                                          </p:spTgt>
                                        </p:tgtEl>
                                        <p:attrNameLst>
                                          <p:attrName>style.visibility</p:attrName>
                                        </p:attrNameLst>
                                      </p:cBhvr>
                                      <p:to>
                                        <p:strVal val="visible"/>
                                      </p:to>
                                    </p:set>
                                    <p:anim calcmode="lin" valueType="num">
                                      <p:cBhvr additive="base">
                                        <p:cTn id="21" dur="500" fill="hold"/>
                                        <p:tgtEl>
                                          <p:spTgt spid="13721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37219">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137219">
                                            <p:txEl>
                                              <p:pRg st="4" end="4"/>
                                            </p:txEl>
                                          </p:spTgt>
                                        </p:tgtEl>
                                        <p:attrNameLst>
                                          <p:attrName>style.visibility</p:attrName>
                                        </p:attrNameLst>
                                      </p:cBhvr>
                                      <p:to>
                                        <p:strVal val="visible"/>
                                      </p:to>
                                    </p:set>
                                    <p:anim calcmode="lin" valueType="num">
                                      <p:cBhvr additive="base">
                                        <p:cTn id="25" dur="500" fill="hold"/>
                                        <p:tgtEl>
                                          <p:spTgt spid="13721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721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37219">
                                            <p:txEl>
                                              <p:pRg st="5" end="5"/>
                                            </p:txEl>
                                          </p:spTgt>
                                        </p:tgtEl>
                                        <p:attrNameLst>
                                          <p:attrName>style.visibility</p:attrName>
                                        </p:attrNameLst>
                                      </p:cBhvr>
                                      <p:to>
                                        <p:strVal val="visible"/>
                                      </p:to>
                                    </p:set>
                                    <p:anim calcmode="lin" valueType="num">
                                      <p:cBhvr additive="base">
                                        <p:cTn id="31" dur="500" fill="hold"/>
                                        <p:tgtEl>
                                          <p:spTgt spid="13721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37219">
                                            <p:txEl>
                                              <p:pRg st="5" end="5"/>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137219">
                                            <p:txEl>
                                              <p:pRg st="6" end="6"/>
                                            </p:txEl>
                                          </p:spTgt>
                                        </p:tgtEl>
                                        <p:attrNameLst>
                                          <p:attrName>style.visibility</p:attrName>
                                        </p:attrNameLst>
                                      </p:cBhvr>
                                      <p:to>
                                        <p:strVal val="visible"/>
                                      </p:to>
                                    </p:set>
                                    <p:anim calcmode="lin" valueType="num">
                                      <p:cBhvr additive="base">
                                        <p:cTn id="35" dur="500" fill="hold"/>
                                        <p:tgtEl>
                                          <p:spTgt spid="137219">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3721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autoUpdateAnimBg="0"/>
    </p:bldLst>
  </p:timing>
</p:sld>
</file>

<file path=ppt/theme/theme1.xml><?xml version="1.0" encoding="utf-8"?>
<a:theme xmlns:a="http://schemas.openxmlformats.org/drawingml/2006/main" name="Background PPT TEST">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Background PPT TEST</Template>
  <TotalTime>0</TotalTime>
  <Words>854</Words>
  <Application>Microsoft Office PowerPoint</Application>
  <PresentationFormat>On-screen Show (4:3)</PresentationFormat>
  <Paragraphs>116</Paragraphs>
  <Slides>9</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Times</vt:lpstr>
      <vt:lpstr>Background PPT TEST</vt:lpstr>
      <vt:lpstr>Custom Design</vt:lpstr>
      <vt:lpstr>PowerPoint Presentation</vt:lpstr>
      <vt:lpstr>PowerPoint Presentation</vt:lpstr>
      <vt:lpstr>PowerPoint Presentation</vt:lpstr>
      <vt:lpstr>PowerPoint Presentation</vt:lpstr>
      <vt:lpstr>Exercise</vt:lpstr>
      <vt:lpstr>POST TRAUMATIC GROWTH </vt:lpstr>
      <vt:lpstr>What forms does post traumatic growth take?</vt:lpstr>
      <vt:lpstr>Model of PTG in children (Cryder et al., 2004)</vt:lpstr>
      <vt:lpstr>  Post-Traumatic Success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Sian</dc:creator>
  <cp:lastModifiedBy>Rebecca Dunne</cp:lastModifiedBy>
  <cp:revision>283</cp:revision>
  <dcterms:created xsi:type="dcterms:W3CDTF">2017-07-14T07:07:42Z</dcterms:created>
  <dcterms:modified xsi:type="dcterms:W3CDTF">2020-04-10T17:39:31Z</dcterms:modified>
</cp:coreProperties>
</file>