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8"/>
  </p:notesMasterIdLst>
  <p:handoutMasterIdLst>
    <p:handoutMasterId r:id="rId19"/>
  </p:handoutMasterIdLst>
  <p:sldIdLst>
    <p:sldId id="453" r:id="rId3"/>
    <p:sldId id="459" r:id="rId4"/>
    <p:sldId id="454" r:id="rId5"/>
    <p:sldId id="455" r:id="rId6"/>
    <p:sldId id="492" r:id="rId7"/>
    <p:sldId id="456" r:id="rId8"/>
    <p:sldId id="457" r:id="rId9"/>
    <p:sldId id="458" r:id="rId10"/>
    <p:sldId id="461" r:id="rId11"/>
    <p:sldId id="493" r:id="rId12"/>
    <p:sldId id="463" r:id="rId13"/>
    <p:sldId id="464" r:id="rId14"/>
    <p:sldId id="466" r:id="rId15"/>
    <p:sldId id="467" r:id="rId16"/>
    <p:sldId id="468" r:id="rId17"/>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78" autoAdjust="0"/>
    <p:restoredTop sz="62039" autoAdjust="0"/>
  </p:normalViewPr>
  <p:slideViewPr>
    <p:cSldViewPr>
      <p:cViewPr varScale="1">
        <p:scale>
          <a:sx n="53" d="100"/>
          <a:sy n="53" d="100"/>
        </p:scale>
        <p:origin x="2021" y="58"/>
      </p:cViewPr>
      <p:guideLst>
        <p:guide orient="horz" pos="2160"/>
        <p:guide pos="2880"/>
      </p:guideLst>
    </p:cSldViewPr>
  </p:slideViewPr>
  <p:notesTextViewPr>
    <p:cViewPr>
      <p:scale>
        <a:sx n="1" d="1"/>
        <a:sy n="1" d="1"/>
      </p:scale>
      <p:origin x="0" y="0"/>
    </p:cViewPr>
  </p:notesTextViewPr>
  <p:sorterViewPr>
    <p:cViewPr>
      <p:scale>
        <a:sx n="66" d="100"/>
        <a:sy n="66" d="100"/>
      </p:scale>
      <p:origin x="0" y="140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4266"/>
          </a:xfrm>
          <a:prstGeom prst="rect">
            <a:avLst/>
          </a:prstGeom>
        </p:spPr>
        <p:txBody>
          <a:bodyPr vert="horz" lIns="91145" tIns="45572" rIns="91145" bIns="45572"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4266"/>
          </a:xfrm>
          <a:prstGeom prst="rect">
            <a:avLst/>
          </a:prstGeom>
        </p:spPr>
        <p:txBody>
          <a:bodyPr vert="horz" lIns="91145" tIns="45572" rIns="91145" bIns="45572" rtlCol="0"/>
          <a:lstStyle>
            <a:lvl1pPr algn="r">
              <a:defRPr sz="1200"/>
            </a:lvl1pPr>
          </a:lstStyle>
          <a:p>
            <a:fld id="{5A980398-8C92-48FB-AB12-E365C1C4022E}" type="datetimeFigureOut">
              <a:rPr lang="en-GB" smtClean="0"/>
              <a:pPr/>
              <a:t>10/04/2020</a:t>
            </a:fld>
            <a:endParaRPr lang="en-GB"/>
          </a:p>
        </p:txBody>
      </p:sp>
      <p:sp>
        <p:nvSpPr>
          <p:cNvPr id="4" name="Footer Placeholder 3"/>
          <p:cNvSpPr>
            <a:spLocks noGrp="1"/>
          </p:cNvSpPr>
          <p:nvPr>
            <p:ph type="ftr" sz="quarter" idx="2"/>
          </p:nvPr>
        </p:nvSpPr>
        <p:spPr>
          <a:xfrm>
            <a:off x="1" y="9378406"/>
            <a:ext cx="2946400" cy="494265"/>
          </a:xfrm>
          <a:prstGeom prst="rect">
            <a:avLst/>
          </a:prstGeom>
        </p:spPr>
        <p:txBody>
          <a:bodyPr vert="horz" lIns="91145" tIns="45572" rIns="91145" bIns="45572"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406"/>
            <a:ext cx="2946400" cy="494265"/>
          </a:xfrm>
          <a:prstGeom prst="rect">
            <a:avLst/>
          </a:prstGeom>
        </p:spPr>
        <p:txBody>
          <a:bodyPr vert="horz" lIns="91145" tIns="45572" rIns="91145" bIns="45572" rtlCol="0" anchor="b"/>
          <a:lstStyle>
            <a:lvl1pPr algn="r">
              <a:defRPr sz="1200"/>
            </a:lvl1pPr>
          </a:lstStyle>
          <a:p>
            <a:fld id="{F2BC9EDC-5241-46F2-8A69-852B4F29EAB8}" type="slidenum">
              <a:rPr lang="en-GB" smtClean="0"/>
              <a:pPr/>
              <a:t>‹#›</a:t>
            </a:fld>
            <a:endParaRPr lang="en-GB"/>
          </a:p>
        </p:txBody>
      </p:sp>
    </p:spTree>
    <p:extLst>
      <p:ext uri="{BB962C8B-B14F-4D97-AF65-F5344CB8AC3E}">
        <p14:creationId xmlns:p14="http://schemas.microsoft.com/office/powerpoint/2010/main" val="2245406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3712"/>
          </a:xfrm>
          <a:prstGeom prst="rect">
            <a:avLst/>
          </a:prstGeom>
        </p:spPr>
        <p:txBody>
          <a:bodyPr vert="horz" lIns="91145" tIns="45572" rIns="91145" bIns="45572" rtlCol="0"/>
          <a:lstStyle>
            <a:lvl1pPr algn="l">
              <a:defRPr sz="1200"/>
            </a:lvl1pPr>
          </a:lstStyle>
          <a:p>
            <a:endParaRPr lang="en-GB"/>
          </a:p>
        </p:txBody>
      </p:sp>
      <p:sp>
        <p:nvSpPr>
          <p:cNvPr id="3" name="Date Placeholder 2"/>
          <p:cNvSpPr>
            <a:spLocks noGrp="1"/>
          </p:cNvSpPr>
          <p:nvPr>
            <p:ph type="dt" idx="1"/>
          </p:nvPr>
        </p:nvSpPr>
        <p:spPr>
          <a:xfrm>
            <a:off x="3850443" y="1"/>
            <a:ext cx="2945659" cy="493712"/>
          </a:xfrm>
          <a:prstGeom prst="rect">
            <a:avLst/>
          </a:prstGeom>
        </p:spPr>
        <p:txBody>
          <a:bodyPr vert="horz" lIns="91145" tIns="45572" rIns="91145" bIns="45572" rtlCol="0"/>
          <a:lstStyle>
            <a:lvl1pPr algn="r">
              <a:defRPr sz="1200"/>
            </a:lvl1pPr>
          </a:lstStyle>
          <a:p>
            <a:fld id="{DE9244DC-E56E-41C4-BA74-4738A153FFB5}" type="datetimeFigureOut">
              <a:rPr lang="en-GB" smtClean="0"/>
              <a:pPr/>
              <a:t>10/04/2020</a:t>
            </a:fld>
            <a:endParaRPr lang="en-GB"/>
          </a:p>
        </p:txBody>
      </p:sp>
      <p:sp>
        <p:nvSpPr>
          <p:cNvPr id="4" name="Slide Image Placeholder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145" tIns="45572" rIns="91145" bIns="45572" rtlCol="0" anchor="ctr"/>
          <a:lstStyle/>
          <a:p>
            <a:endParaRPr lang="en-GB"/>
          </a:p>
        </p:txBody>
      </p:sp>
      <p:sp>
        <p:nvSpPr>
          <p:cNvPr id="5" name="Notes Placeholder 4"/>
          <p:cNvSpPr>
            <a:spLocks noGrp="1"/>
          </p:cNvSpPr>
          <p:nvPr>
            <p:ph type="body" sz="quarter" idx="3"/>
          </p:nvPr>
        </p:nvSpPr>
        <p:spPr>
          <a:xfrm>
            <a:off x="679768" y="4690270"/>
            <a:ext cx="5438140" cy="4443412"/>
          </a:xfrm>
          <a:prstGeom prst="rect">
            <a:avLst/>
          </a:prstGeom>
        </p:spPr>
        <p:txBody>
          <a:bodyPr vert="horz" lIns="91145" tIns="45572" rIns="91145" bIns="4557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45659" cy="493712"/>
          </a:xfrm>
          <a:prstGeom prst="rect">
            <a:avLst/>
          </a:prstGeom>
        </p:spPr>
        <p:txBody>
          <a:bodyPr vert="horz" lIns="91145" tIns="45572" rIns="91145" bIns="45572"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8824"/>
            <a:ext cx="2945659" cy="493712"/>
          </a:xfrm>
          <a:prstGeom prst="rect">
            <a:avLst/>
          </a:prstGeom>
        </p:spPr>
        <p:txBody>
          <a:bodyPr vert="horz" lIns="91145" tIns="45572" rIns="91145" bIns="45572" rtlCol="0" anchor="b"/>
          <a:lstStyle>
            <a:lvl1pPr algn="r">
              <a:defRPr sz="1200"/>
            </a:lvl1pPr>
          </a:lstStyle>
          <a:p>
            <a:fld id="{720263E4-9CCA-4256-B83A-03EC9ABCE57D}" type="slidenum">
              <a:rPr lang="en-GB" smtClean="0"/>
              <a:pPr/>
              <a:t>‹#›</a:t>
            </a:fld>
            <a:endParaRPr lang="en-GB"/>
          </a:p>
        </p:txBody>
      </p:sp>
    </p:spTree>
    <p:extLst>
      <p:ext uri="{BB962C8B-B14F-4D97-AF65-F5344CB8AC3E}">
        <p14:creationId xmlns:p14="http://schemas.microsoft.com/office/powerpoint/2010/main" val="3053241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PRE TRAINING QUESTIONS </a:t>
            </a:r>
          </a:p>
          <a:p>
            <a:endParaRPr lang="en-GB" dirty="0"/>
          </a:p>
          <a:p>
            <a:r>
              <a:rPr lang="en-GB" dirty="0"/>
              <a:t>RT – 4 </a:t>
            </a:r>
            <a:r>
              <a:rPr lang="en-GB" dirty="0" err="1"/>
              <a:t>mins</a:t>
            </a:r>
            <a:endParaRPr lang="en-GB" dirty="0"/>
          </a:p>
          <a:p>
            <a:endParaRPr lang="en-GB" dirty="0"/>
          </a:p>
          <a:p>
            <a:r>
              <a:rPr lang="en-GB" dirty="0"/>
              <a:t>Introduce selves / experience</a:t>
            </a:r>
            <a:r>
              <a:rPr lang="en-GB" baseline="0" dirty="0"/>
              <a:t> of working with critical incidents </a:t>
            </a:r>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1</a:t>
            </a:fld>
            <a:endParaRPr lang="en-GB" dirty="0"/>
          </a:p>
        </p:txBody>
      </p:sp>
    </p:spTree>
    <p:extLst>
      <p:ext uri="{BB962C8B-B14F-4D97-AF65-F5344CB8AC3E}">
        <p14:creationId xmlns:p14="http://schemas.microsoft.com/office/powerpoint/2010/main" val="3525400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RT – 2 </a:t>
            </a:r>
            <a:r>
              <a:rPr lang="en-GB" dirty="0" err="1"/>
              <a:t>mins</a:t>
            </a:r>
            <a:r>
              <a:rPr lang="en-GB" dirty="0"/>
              <a:t> </a:t>
            </a:r>
          </a:p>
          <a:p>
            <a:endParaRPr lang="en-GB" dirty="0"/>
          </a:p>
          <a:p>
            <a:r>
              <a:rPr lang="en-GB" dirty="0"/>
              <a:t>Ask them to read? – yes </a:t>
            </a:r>
            <a:r>
              <a:rPr lang="en-GB" dirty="0">
                <a:sym typeface="Wingdings" pitchFamily="2" charset="2"/>
              </a:rPr>
              <a:t></a:t>
            </a:r>
            <a:endParaRPr lang="en-GB" dirty="0"/>
          </a:p>
          <a:p>
            <a:endParaRPr lang="en-GB" dirty="0"/>
          </a:p>
          <a:p>
            <a:r>
              <a:rPr lang="en-GB" dirty="0"/>
              <a:t>The incident might not happen in the school.</a:t>
            </a:r>
          </a:p>
          <a:p>
            <a:endParaRPr lang="en-GB" dirty="0"/>
          </a:p>
          <a:p>
            <a:r>
              <a:rPr lang="en-GB" dirty="0"/>
              <a:t>Impact of witnessing.</a:t>
            </a:r>
          </a:p>
          <a:p>
            <a:endParaRPr lang="en-GB" dirty="0"/>
          </a:p>
          <a:p>
            <a:r>
              <a:rPr lang="en-GB" dirty="0"/>
              <a:t>Contrast bereavement</a:t>
            </a:r>
            <a:r>
              <a:rPr lang="en-GB" baseline="0" dirty="0"/>
              <a:t> </a:t>
            </a:r>
            <a:r>
              <a:rPr lang="en-GB" baseline="0" dirty="0" err="1"/>
              <a:t>eg</a:t>
            </a:r>
            <a:r>
              <a:rPr lang="en-GB" baseline="0" dirty="0"/>
              <a:t>, child’s grandma dying – very distressing for them.  Not a critical incident.</a:t>
            </a:r>
            <a:endParaRPr lang="en-GB" dirty="0"/>
          </a:p>
          <a:p>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10</a:t>
            </a:fld>
            <a:endParaRPr lang="en-GB"/>
          </a:p>
        </p:txBody>
      </p:sp>
    </p:spTree>
    <p:extLst>
      <p:ext uri="{BB962C8B-B14F-4D97-AF65-F5344CB8AC3E}">
        <p14:creationId xmlns:p14="http://schemas.microsoft.com/office/powerpoint/2010/main" val="543838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RT – 2 </a:t>
            </a:r>
            <a:r>
              <a:rPr lang="en-GB" dirty="0" err="1"/>
              <a:t>mins</a:t>
            </a:r>
            <a:r>
              <a:rPr lang="en-GB" dirty="0"/>
              <a:t> </a:t>
            </a:r>
          </a:p>
          <a:p>
            <a:r>
              <a:rPr lang="en-GB" dirty="0"/>
              <a:t>What</a:t>
            </a:r>
            <a:r>
              <a:rPr lang="en-GB" baseline="0" dirty="0"/>
              <a:t> Salford EPS offer</a:t>
            </a:r>
          </a:p>
          <a:p>
            <a:endParaRPr lang="en-GB" baseline="0" dirty="0"/>
          </a:p>
          <a:p>
            <a:r>
              <a:rPr lang="en-GB" baseline="0" dirty="0"/>
              <a:t>EP </a:t>
            </a:r>
            <a:r>
              <a:rPr lang="en-GB" baseline="0" dirty="0" err="1"/>
              <a:t>Crit</a:t>
            </a:r>
            <a:r>
              <a:rPr lang="en-GB" baseline="0" dirty="0"/>
              <a:t> team will offer a visit within 24 hours, following your request.  We’ll sit alongside you to support you with the tough day.</a:t>
            </a:r>
          </a:p>
          <a:p>
            <a:endParaRPr lang="en-GB" baseline="0" dirty="0"/>
          </a:p>
          <a:p>
            <a:r>
              <a:rPr lang="en-GB" baseline="0" dirty="0"/>
              <a:t>Be aware that a </a:t>
            </a:r>
            <a:r>
              <a:rPr lang="en-GB" baseline="0" dirty="0" err="1"/>
              <a:t>Crit</a:t>
            </a:r>
            <a:r>
              <a:rPr lang="en-GB" baseline="0" dirty="0"/>
              <a:t> is likely to be traumatic for some people – but not all.</a:t>
            </a:r>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11</a:t>
            </a:fld>
            <a:endParaRPr lang="en-GB"/>
          </a:p>
        </p:txBody>
      </p:sp>
    </p:spTree>
    <p:extLst>
      <p:ext uri="{BB962C8B-B14F-4D97-AF65-F5344CB8AC3E}">
        <p14:creationId xmlns:p14="http://schemas.microsoft.com/office/powerpoint/2010/main" val="4259025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RT – 2 </a:t>
            </a:r>
            <a:r>
              <a:rPr lang="en-GB" dirty="0" err="1"/>
              <a:t>mins</a:t>
            </a:r>
            <a:r>
              <a:rPr lang="en-GB" dirty="0"/>
              <a:t> </a:t>
            </a:r>
          </a:p>
          <a:p>
            <a:endParaRPr lang="en-GB" dirty="0"/>
          </a:p>
          <a:p>
            <a:r>
              <a:rPr lang="en-GB" dirty="0"/>
              <a:t>Some examples of critical incidents.  Have</a:t>
            </a:r>
            <a:r>
              <a:rPr lang="en-GB" baseline="0" dirty="0"/>
              <a:t> a read through.</a:t>
            </a:r>
          </a:p>
          <a:p>
            <a:endParaRPr lang="en-GB" baseline="0" dirty="0"/>
          </a:p>
          <a:p>
            <a:r>
              <a:rPr lang="en-GB" baseline="0" dirty="0"/>
              <a:t>Ask for a show of hands, who’s experienced on of these?</a:t>
            </a:r>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12</a:t>
            </a:fld>
            <a:endParaRPr lang="en-GB"/>
          </a:p>
        </p:txBody>
      </p:sp>
    </p:spTree>
    <p:extLst>
      <p:ext uri="{BB962C8B-B14F-4D97-AF65-F5344CB8AC3E}">
        <p14:creationId xmlns:p14="http://schemas.microsoft.com/office/powerpoint/2010/main" val="4259025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CR – 2 </a:t>
            </a:r>
            <a:r>
              <a:rPr lang="en-GB" dirty="0" err="1"/>
              <a:t>mins</a:t>
            </a:r>
            <a:r>
              <a:rPr lang="en-GB" dirty="0"/>
              <a:t> </a:t>
            </a:r>
          </a:p>
        </p:txBody>
      </p:sp>
      <p:sp>
        <p:nvSpPr>
          <p:cNvPr id="4" name="Slide Number Placeholder 3"/>
          <p:cNvSpPr>
            <a:spLocks noGrp="1"/>
          </p:cNvSpPr>
          <p:nvPr>
            <p:ph type="sldNum" sz="quarter" idx="10"/>
          </p:nvPr>
        </p:nvSpPr>
        <p:spPr/>
        <p:txBody>
          <a:bodyPr/>
          <a:lstStyle/>
          <a:p>
            <a:fld id="{720263E4-9CCA-4256-B83A-03EC9ABCE57D}" type="slidenum">
              <a:rPr lang="en-GB" smtClean="0"/>
              <a:pPr/>
              <a:t>13</a:t>
            </a:fld>
            <a:endParaRPr lang="en-GB"/>
          </a:p>
        </p:txBody>
      </p:sp>
    </p:spTree>
    <p:extLst>
      <p:ext uri="{BB962C8B-B14F-4D97-AF65-F5344CB8AC3E}">
        <p14:creationId xmlns:p14="http://schemas.microsoft.com/office/powerpoint/2010/main" val="4259025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CR – 2 </a:t>
            </a:r>
            <a:r>
              <a:rPr lang="en-GB" dirty="0" err="1"/>
              <a:t>mins</a:t>
            </a:r>
            <a:r>
              <a:rPr lang="en-GB" dirty="0"/>
              <a:t> </a:t>
            </a:r>
          </a:p>
          <a:p>
            <a:endParaRPr lang="en-GB" dirty="0"/>
          </a:p>
          <a:p>
            <a:endParaRPr lang="en-GB" dirty="0"/>
          </a:p>
          <a:p>
            <a:r>
              <a:rPr lang="en-GB" dirty="0"/>
              <a:t>ARENA</a:t>
            </a:r>
            <a:r>
              <a:rPr lang="en-GB" baseline="0" dirty="0"/>
              <a:t> </a:t>
            </a:r>
            <a:r>
              <a:rPr lang="en-GB" dirty="0"/>
              <a:t>INCIDENT WAS MULTILAYERED THERE WERE BEREAVEMENT TRAUMA AND COHESION</a:t>
            </a:r>
            <a:r>
              <a:rPr lang="en-GB" baseline="0" dirty="0"/>
              <a:t> ISSUES</a:t>
            </a:r>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14</a:t>
            </a:fld>
            <a:endParaRPr lang="en-GB"/>
          </a:p>
        </p:txBody>
      </p:sp>
    </p:spTree>
    <p:extLst>
      <p:ext uri="{BB962C8B-B14F-4D97-AF65-F5344CB8AC3E}">
        <p14:creationId xmlns:p14="http://schemas.microsoft.com/office/powerpoint/2010/main" val="3727632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RT – 1 min </a:t>
            </a:r>
          </a:p>
          <a:p>
            <a:endParaRPr lang="en-GB" dirty="0"/>
          </a:p>
          <a:p>
            <a:r>
              <a:rPr lang="en-GB" dirty="0"/>
              <a:t>3 important tasks when</a:t>
            </a:r>
            <a:r>
              <a:rPr lang="en-GB" baseline="0" dirty="0"/>
              <a:t> responding</a:t>
            </a:r>
          </a:p>
          <a:p>
            <a:r>
              <a:rPr lang="en-GB" baseline="0" dirty="0"/>
              <a:t>Communication- staff, pupils and parents </a:t>
            </a:r>
          </a:p>
          <a:p>
            <a:r>
              <a:rPr lang="en-GB" baseline="0" dirty="0"/>
              <a:t>Support- identify who is most vulnerable</a:t>
            </a:r>
          </a:p>
          <a:p>
            <a:r>
              <a:rPr lang="en-GB" baseline="0" dirty="0"/>
              <a:t>Monitoring the well being of those you have identified </a:t>
            </a:r>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15</a:t>
            </a:fld>
            <a:endParaRPr lang="en-GB"/>
          </a:p>
        </p:txBody>
      </p:sp>
    </p:spTree>
    <p:extLst>
      <p:ext uri="{BB962C8B-B14F-4D97-AF65-F5344CB8AC3E}">
        <p14:creationId xmlns:p14="http://schemas.microsoft.com/office/powerpoint/2010/main" val="936496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RT – 1 min </a:t>
            </a:r>
          </a:p>
        </p:txBody>
      </p:sp>
      <p:sp>
        <p:nvSpPr>
          <p:cNvPr id="4" name="Slide Number Placeholder 3"/>
          <p:cNvSpPr>
            <a:spLocks noGrp="1"/>
          </p:cNvSpPr>
          <p:nvPr>
            <p:ph type="sldNum" sz="quarter" idx="10"/>
          </p:nvPr>
        </p:nvSpPr>
        <p:spPr/>
        <p:txBody>
          <a:bodyPr/>
          <a:lstStyle/>
          <a:p>
            <a:fld id="{720263E4-9CCA-4256-B83A-03EC9ABCE57D}" type="slidenum">
              <a:rPr lang="en-GB" smtClean="0"/>
              <a:pPr/>
              <a:t>2</a:t>
            </a:fld>
            <a:endParaRPr lang="en-GB"/>
          </a:p>
        </p:txBody>
      </p:sp>
    </p:spTree>
    <p:extLst>
      <p:ext uri="{BB962C8B-B14F-4D97-AF65-F5344CB8AC3E}">
        <p14:creationId xmlns:p14="http://schemas.microsoft.com/office/powerpoint/2010/main" val="3727898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RT – 2 </a:t>
            </a:r>
            <a:r>
              <a:rPr lang="en-GB" dirty="0" err="1"/>
              <a:t>mins</a:t>
            </a:r>
            <a:r>
              <a:rPr lang="en-GB" dirty="0"/>
              <a:t> </a:t>
            </a:r>
          </a:p>
        </p:txBody>
      </p:sp>
      <p:sp>
        <p:nvSpPr>
          <p:cNvPr id="4" name="Slide Number Placeholder 3"/>
          <p:cNvSpPr>
            <a:spLocks noGrp="1"/>
          </p:cNvSpPr>
          <p:nvPr>
            <p:ph type="sldNum" sz="quarter" idx="10"/>
          </p:nvPr>
        </p:nvSpPr>
        <p:spPr/>
        <p:txBody>
          <a:bodyPr/>
          <a:lstStyle/>
          <a:p>
            <a:fld id="{720263E4-9CCA-4256-B83A-03EC9ABCE57D}" type="slidenum">
              <a:rPr lang="en-GB" smtClean="0"/>
              <a:pPr/>
              <a:t>3</a:t>
            </a:fld>
            <a:endParaRPr lang="en-GB"/>
          </a:p>
        </p:txBody>
      </p:sp>
    </p:spTree>
    <p:extLst>
      <p:ext uri="{BB962C8B-B14F-4D97-AF65-F5344CB8AC3E}">
        <p14:creationId xmlns:p14="http://schemas.microsoft.com/office/powerpoint/2010/main" val="4066082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altLang="en-US" dirty="0"/>
              <a:t>RT – 2 </a:t>
            </a:r>
            <a:r>
              <a:rPr lang="en-GB" altLang="en-US" dirty="0" err="1"/>
              <a:t>mins</a:t>
            </a:r>
            <a:r>
              <a:rPr lang="en-GB" altLang="en-US" dirty="0"/>
              <a:t> </a:t>
            </a:r>
          </a:p>
          <a:p>
            <a:pPr eaLnBrk="1" hangingPunct="1">
              <a:spcBef>
                <a:spcPct val="0"/>
              </a:spcBef>
            </a:pPr>
            <a:endParaRPr lang="en-GB" altLang="en-US" dirty="0"/>
          </a:p>
          <a:p>
            <a:pPr eaLnBrk="1" hangingPunct="1">
              <a:spcBef>
                <a:spcPct val="0"/>
              </a:spcBef>
            </a:pPr>
            <a:r>
              <a:rPr lang="en-GB" altLang="en-US" dirty="0"/>
              <a:t>Would like to have discussions with people sharing experiences – importance of confidentiality</a:t>
            </a:r>
          </a:p>
          <a:p>
            <a:pPr eaLnBrk="1" hangingPunct="1">
              <a:spcBef>
                <a:spcPct val="0"/>
              </a:spcBef>
            </a:pPr>
            <a:endParaRPr lang="en-GB" altLang="en-US" dirty="0"/>
          </a:p>
          <a:p>
            <a:pPr eaLnBrk="1" hangingPunct="1">
              <a:spcBef>
                <a:spcPct val="0"/>
              </a:spcBef>
            </a:pPr>
            <a:r>
              <a:rPr lang="en-GB" altLang="en-US" dirty="0"/>
              <a:t>Opt out if you need to</a:t>
            </a:r>
          </a:p>
          <a:p>
            <a:pPr eaLnBrk="1" hangingPunct="1">
              <a:spcBef>
                <a:spcPct val="0"/>
              </a:spcBef>
            </a:pPr>
            <a:endParaRPr lang="en-GB" altLang="en-US" dirty="0"/>
          </a:p>
          <a:p>
            <a:pPr eaLnBrk="1" hangingPunct="1">
              <a:spcBef>
                <a:spcPct val="0"/>
              </a:spcBef>
            </a:pPr>
            <a:r>
              <a:rPr lang="en-US" altLang="en-US" dirty="0"/>
              <a:t>Mobiles off</a:t>
            </a:r>
          </a:p>
          <a:p>
            <a:pPr eaLnBrk="1" hangingPunct="1">
              <a:spcBef>
                <a:spcPct val="0"/>
              </a:spcBef>
            </a:pPr>
            <a:endParaRPr lang="en-US" altLang="en-US" dirty="0"/>
          </a:p>
          <a:p>
            <a:pPr eaLnBrk="1" hangingPunct="1">
              <a:spcBef>
                <a:spcPct val="0"/>
              </a:spcBef>
            </a:pPr>
            <a:r>
              <a:rPr lang="en-US" altLang="en-US" dirty="0"/>
              <a:t>Anything else to add?</a:t>
            </a:r>
          </a:p>
          <a:p>
            <a:pPr eaLnBrk="1" hangingPunct="1">
              <a:spcBef>
                <a:spcPct val="0"/>
              </a:spcBef>
            </a:pPr>
            <a:endParaRPr lang="en-GB" altLang="en-US" dirty="0"/>
          </a:p>
          <a:p>
            <a:pPr eaLnBrk="1" hangingPunct="1">
              <a:spcBef>
                <a:spcPct val="0"/>
              </a:spcBef>
            </a:pPr>
            <a:endParaRPr lang="en-GB" dirty="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88DDA2A-6924-40CE-A3A2-3C390EEFD1A0}" type="slidenum">
              <a:rPr lang="en-GB" smtClean="0"/>
              <a:pPr fontAlgn="base">
                <a:spcBef>
                  <a:spcPct val="0"/>
                </a:spcBef>
                <a:spcAft>
                  <a:spcPct val="0"/>
                </a:spcAft>
                <a:defRPr/>
              </a:pPr>
              <a:t>4</a:t>
            </a:fld>
            <a:endParaRPr lang="en-GB"/>
          </a:p>
        </p:txBody>
      </p:sp>
    </p:spTree>
    <p:extLst>
      <p:ext uri="{BB962C8B-B14F-4D97-AF65-F5344CB8AC3E}">
        <p14:creationId xmlns:p14="http://schemas.microsoft.com/office/powerpoint/2010/main" val="3258757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RT – 5 </a:t>
            </a:r>
            <a:r>
              <a:rPr lang="en-GB" dirty="0" err="1"/>
              <a:t>mins</a:t>
            </a:r>
            <a:r>
              <a:rPr lang="en-GB" dirty="0"/>
              <a:t> </a:t>
            </a:r>
          </a:p>
          <a:p>
            <a:r>
              <a:rPr lang="en-GB" dirty="0"/>
              <a:t>A poem inspired by the Arena</a:t>
            </a:r>
            <a:r>
              <a:rPr lang="en-GB" baseline="0" dirty="0"/>
              <a:t> event.</a:t>
            </a:r>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5</a:t>
            </a:fld>
            <a:endParaRPr lang="en-GB"/>
          </a:p>
        </p:txBody>
      </p:sp>
    </p:spTree>
    <p:extLst>
      <p:ext uri="{BB962C8B-B14F-4D97-AF65-F5344CB8AC3E}">
        <p14:creationId xmlns:p14="http://schemas.microsoft.com/office/powerpoint/2010/main" val="2577767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LK –</a:t>
            </a:r>
            <a:r>
              <a:rPr lang="en-GB" baseline="0" dirty="0"/>
              <a:t> 3 </a:t>
            </a:r>
            <a:r>
              <a:rPr lang="en-GB" baseline="0" dirty="0" err="1"/>
              <a:t>mins</a:t>
            </a:r>
            <a:r>
              <a:rPr lang="en-GB" baseline="0" dirty="0"/>
              <a:t> </a:t>
            </a:r>
            <a:endParaRPr lang="en-GB" dirty="0"/>
          </a:p>
          <a:p>
            <a:endParaRPr lang="en-GB" dirty="0"/>
          </a:p>
          <a:p>
            <a:r>
              <a:rPr lang="en-GB" dirty="0"/>
              <a:t>How many people here</a:t>
            </a:r>
            <a:r>
              <a:rPr lang="en-GB" baseline="0" dirty="0"/>
              <a:t> had pupils, staff who were present at the concert or know people who were?</a:t>
            </a:r>
            <a:endParaRPr lang="en-GB" dirty="0"/>
          </a:p>
          <a:p>
            <a:endParaRPr lang="en-GB" dirty="0"/>
          </a:p>
          <a:p>
            <a:r>
              <a:rPr lang="en-GB" dirty="0"/>
              <a:t>So,</a:t>
            </a:r>
            <a:r>
              <a:rPr lang="en-GB" baseline="0" dirty="0"/>
              <a:t> what did happen on 22</a:t>
            </a:r>
            <a:r>
              <a:rPr lang="en-GB" baseline="30000" dirty="0"/>
              <a:t>nd</a:t>
            </a:r>
            <a:r>
              <a:rPr lang="en-GB" baseline="0" dirty="0"/>
              <a:t> May</a:t>
            </a:r>
          </a:p>
          <a:p>
            <a:endParaRPr lang="en-GB" baseline="0" dirty="0"/>
          </a:p>
          <a:p>
            <a:r>
              <a:rPr lang="en-GB" baseline="0" dirty="0"/>
              <a:t>READ SLIDE </a:t>
            </a:r>
          </a:p>
          <a:p>
            <a:endParaRPr lang="en-GB" baseline="0" dirty="0"/>
          </a:p>
          <a:p>
            <a:r>
              <a:rPr lang="en-GB" dirty="0"/>
              <a:t>It was an</a:t>
            </a:r>
            <a:r>
              <a:rPr lang="en-GB" baseline="0" dirty="0"/>
              <a:t> event that filled are hearts with horror and pride in equal measures. </a:t>
            </a:r>
          </a:p>
          <a:p>
            <a:endParaRPr lang="en-GB" baseline="0" dirty="0"/>
          </a:p>
          <a:p>
            <a:r>
              <a:rPr lang="en-GB" baseline="0" dirty="0"/>
              <a:t>Horror – that someone could do this to our children and that this could happen in our city. </a:t>
            </a:r>
          </a:p>
          <a:p>
            <a:endParaRPr lang="en-GB" baseline="0" dirty="0"/>
          </a:p>
          <a:p>
            <a:r>
              <a:rPr lang="en-GB" baseline="0" dirty="0"/>
              <a:t>Pride – as the poem suggests, in our community and the solidarity in the face of adversity, and in our schools and our profession. </a:t>
            </a:r>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6</a:t>
            </a:fld>
            <a:endParaRPr lang="en-GB"/>
          </a:p>
        </p:txBody>
      </p:sp>
    </p:spTree>
    <p:extLst>
      <p:ext uri="{BB962C8B-B14F-4D97-AF65-F5344CB8AC3E}">
        <p14:creationId xmlns:p14="http://schemas.microsoft.com/office/powerpoint/2010/main" val="2689823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LK – 1 min </a:t>
            </a:r>
          </a:p>
          <a:p>
            <a:r>
              <a:rPr lang="en-GB" dirty="0"/>
              <a:t>Claire</a:t>
            </a:r>
            <a:r>
              <a:rPr lang="en-GB" baseline="0" dirty="0"/>
              <a:t> Russell our PEP developed a bid that was approved by the Department for Education. </a:t>
            </a:r>
          </a:p>
          <a:p>
            <a:endParaRPr lang="en-GB" baseline="0" dirty="0"/>
          </a:p>
          <a:p>
            <a:r>
              <a:rPr lang="en-GB" baseline="0" dirty="0"/>
              <a:t>As a result, all authorities in the region received a small pot of funding to deliver training. The purpose of this training is to develop out workforce, to support on another in Salford and to enable a network of expertise across greater </a:t>
            </a:r>
            <a:r>
              <a:rPr lang="en-GB" baseline="0" dirty="0" err="1"/>
              <a:t>manchester</a:t>
            </a:r>
            <a:r>
              <a:rPr lang="en-GB" baseline="0" dirty="0"/>
              <a:t>. </a:t>
            </a:r>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7</a:t>
            </a:fld>
            <a:endParaRPr lang="en-GB"/>
          </a:p>
        </p:txBody>
      </p:sp>
    </p:spTree>
    <p:extLst>
      <p:ext uri="{BB962C8B-B14F-4D97-AF65-F5344CB8AC3E}">
        <p14:creationId xmlns:p14="http://schemas.microsoft.com/office/powerpoint/2010/main" val="4143532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LK – 1 min </a:t>
            </a:r>
          </a:p>
          <a:p>
            <a:endParaRPr lang="en-GB" dirty="0"/>
          </a:p>
          <a:p>
            <a:r>
              <a:rPr lang="en-GB" dirty="0"/>
              <a:t>These are the EP services</a:t>
            </a:r>
            <a:r>
              <a:rPr lang="en-GB" baseline="0" dirty="0"/>
              <a:t> that are working together on this training. </a:t>
            </a:r>
          </a:p>
          <a:p>
            <a:r>
              <a:rPr lang="en-GB" baseline="0" dirty="0"/>
              <a:t>The reason that </a:t>
            </a:r>
            <a:r>
              <a:rPr lang="en-GB" baseline="0" dirty="0" err="1"/>
              <a:t>Eps</a:t>
            </a:r>
            <a:r>
              <a:rPr lang="en-GB" baseline="0" dirty="0"/>
              <a:t> are planning the training to be region wide is in response to learning from previous incidents such as the Omar bombing which emphasised that mixed messages across regions were problematic. </a:t>
            </a:r>
          </a:p>
          <a:p>
            <a:endParaRPr lang="en-GB" baseline="0" dirty="0"/>
          </a:p>
          <a:p>
            <a:r>
              <a:rPr lang="en-GB" baseline="0" dirty="0"/>
              <a:t>And to support the workforce in being prepared to contain trauma and the symptoms of PTSD and to recognise when more specialist support may be necessary. </a:t>
            </a:r>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8</a:t>
            </a:fld>
            <a:endParaRPr lang="en-GB"/>
          </a:p>
        </p:txBody>
      </p:sp>
    </p:spTree>
    <p:extLst>
      <p:ext uri="{BB962C8B-B14F-4D97-AF65-F5344CB8AC3E}">
        <p14:creationId xmlns:p14="http://schemas.microsoft.com/office/powerpoint/2010/main" val="2440409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RT – 2 </a:t>
            </a:r>
            <a:r>
              <a:rPr lang="en-GB" dirty="0" err="1"/>
              <a:t>mins</a:t>
            </a:r>
            <a:r>
              <a:rPr lang="en-GB" dirty="0"/>
              <a:t> </a:t>
            </a:r>
          </a:p>
          <a:p>
            <a:r>
              <a:rPr lang="en-GB" dirty="0"/>
              <a:t>We all want to get it right – don’t read slide!</a:t>
            </a:r>
          </a:p>
          <a:p>
            <a:endParaRPr lang="en-GB" dirty="0"/>
          </a:p>
        </p:txBody>
      </p:sp>
      <p:sp>
        <p:nvSpPr>
          <p:cNvPr id="4" name="Slide Number Placeholder 3"/>
          <p:cNvSpPr>
            <a:spLocks noGrp="1"/>
          </p:cNvSpPr>
          <p:nvPr>
            <p:ph type="sldNum" sz="quarter" idx="10"/>
          </p:nvPr>
        </p:nvSpPr>
        <p:spPr/>
        <p:txBody>
          <a:bodyPr/>
          <a:lstStyle/>
          <a:p>
            <a:fld id="{720263E4-9CCA-4256-B83A-03EC9ABCE57D}" type="slidenum">
              <a:rPr lang="en-GB" smtClean="0"/>
              <a:pPr/>
              <a:t>9</a:t>
            </a:fld>
            <a:endParaRPr lang="en-GB"/>
          </a:p>
        </p:txBody>
      </p:sp>
    </p:spTree>
    <p:extLst>
      <p:ext uri="{BB962C8B-B14F-4D97-AF65-F5344CB8AC3E}">
        <p14:creationId xmlns:p14="http://schemas.microsoft.com/office/powerpoint/2010/main" val="865352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828130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1356854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526515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1514206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5BD7CDA-BAA1-9A46-BD7C-BC7339745D62}"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91997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BD7CDA-BAA1-9A46-BD7C-BC7339745D62}"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18462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D7CDA-BAA1-9A46-BD7C-BC7339745D62}"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1063609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5BD7CDA-BAA1-9A46-BD7C-BC7339745D62}"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4254761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5BD7CDA-BAA1-9A46-BD7C-BC7339745D62}" type="datetimeFigureOut">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20050291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5BD7CDA-BAA1-9A46-BD7C-BC7339745D62}" type="datetimeFigureOut">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2118546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BD7CDA-BAA1-9A46-BD7C-BC7339745D62}" type="datetimeFigureOut">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11336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5550074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BD7CDA-BAA1-9A46-BD7C-BC7339745D62}"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5426363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BD7CDA-BAA1-9A46-BD7C-BC7339745D62}"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1873065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BD7CDA-BAA1-9A46-BD7C-BC7339745D62}"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641984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BD7CDA-BAA1-9A46-BD7C-BC7339745D62}"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B7D46F-DE5E-6449-B3C4-959BD2D056AB}" type="slidenum">
              <a:rPr lang="en-US" smtClean="0"/>
              <a:pPr/>
              <a:t>‹#›</a:t>
            </a:fld>
            <a:endParaRPr lang="en-US"/>
          </a:p>
        </p:txBody>
      </p:sp>
    </p:spTree>
    <p:extLst>
      <p:ext uri="{BB962C8B-B14F-4D97-AF65-F5344CB8AC3E}">
        <p14:creationId xmlns:p14="http://schemas.microsoft.com/office/powerpoint/2010/main" val="87687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1489506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91636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1794735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555990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831002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1567987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9C85B95-0553-49EA-BB3E-BD01622747DA}" type="datetimeFigureOut">
              <a:rPr lang="en-GB" smtClean="0"/>
              <a:pPr/>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B02A3-475B-4263-B7FF-14E97AA01ACD}" type="slidenum">
              <a:rPr lang="en-GB" smtClean="0"/>
              <a:pPr/>
              <a:t>‹#›</a:t>
            </a:fld>
            <a:endParaRPr lang="en-GB"/>
          </a:p>
        </p:txBody>
      </p:sp>
    </p:spTree>
    <p:extLst>
      <p:ext uri="{BB962C8B-B14F-4D97-AF65-F5344CB8AC3E}">
        <p14:creationId xmlns:p14="http://schemas.microsoft.com/office/powerpoint/2010/main" val="1386164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C85B95-0553-49EA-BB3E-BD01622747DA}" type="datetimeFigureOut">
              <a:rPr lang="en-GB" smtClean="0"/>
              <a:pPr/>
              <a:t>10/04/2020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B02A3-475B-4263-B7FF-14E97AA01ACD}" type="slidenum">
              <a:rPr lang="en-GB" smtClean="0"/>
              <a:pPr/>
              <a:t>‹#›</a:t>
            </a:fld>
            <a:endParaRPr lang="en-GB"/>
          </a:p>
        </p:txBody>
      </p:sp>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0" y="393599"/>
            <a:ext cx="9144000" cy="6464401"/>
          </a:xfrm>
          <a:prstGeom prst="rect">
            <a:avLst/>
          </a:prstGeom>
        </p:spPr>
      </p:pic>
    </p:spTree>
    <p:extLst>
      <p:ext uri="{BB962C8B-B14F-4D97-AF65-F5344CB8AC3E}">
        <p14:creationId xmlns:p14="http://schemas.microsoft.com/office/powerpoint/2010/main" val="1285830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BD7CDA-BAA1-9A46-BD7C-BC7339745D62}" type="datetimeFigureOut">
              <a:rPr lang="en-US" smtClean="0"/>
              <a:pPr/>
              <a:t>4/10/2020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B7D46F-DE5E-6449-B3C4-959BD2D056AB}" type="slidenum">
              <a:rPr lang="en-US" smtClean="0"/>
              <a:pPr/>
              <a:t>‹#›</a:t>
            </a:fld>
            <a:endParaRPr lang="en-US"/>
          </a:p>
        </p:txBody>
      </p:sp>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393599"/>
            <a:ext cx="9144000" cy="6464401"/>
          </a:xfrm>
          <a:prstGeom prst="rect">
            <a:avLst/>
          </a:prstGeom>
        </p:spPr>
      </p:pic>
    </p:spTree>
    <p:extLst>
      <p:ext uri="{BB962C8B-B14F-4D97-AF65-F5344CB8AC3E}">
        <p14:creationId xmlns:p14="http://schemas.microsoft.com/office/powerpoint/2010/main" val="158579827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PszMmYpQjPo"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ahUKEwjdwL-xzJDVAhXBAsAKHRZFB5cQjRwIBw&amp;url=http://www.ispreview.co.uk/index.php/2013/11/gbp2-5m-greater-manchester-broadband-programme-moves-forward.html&amp;psig=AFQjCNEsHWT7bD1RCmU5yZ0Vt3WE648gqg&amp;ust=1500390479504314"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7.gi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hexagon background bei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76200"/>
            <a:ext cx="9144000" cy="6934200"/>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p:cNvSpPr txBox="1">
            <a:spLocks/>
          </p:cNvSpPr>
          <p:nvPr/>
        </p:nvSpPr>
        <p:spPr>
          <a:xfrm>
            <a:off x="1371600" y="685801"/>
            <a:ext cx="6400800" cy="5257799"/>
          </a:xfrm>
          <a:prstGeom prst="rect">
            <a:avLst/>
          </a:prstGeom>
          <a:solidFill>
            <a:schemeClr val="bg1"/>
          </a:solidFill>
          <a:ln w="25400" cap="flat" cmpd="sng" algn="ctr">
            <a:solidFill>
              <a:schemeClr val="tx1"/>
            </a:solidFill>
            <a:prstDash val="solid"/>
          </a:ln>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defRPr/>
            </a:pPr>
            <a:endParaRPr lang="en-GB" dirty="0"/>
          </a:p>
          <a:p>
            <a:pPr>
              <a:defRPr/>
            </a:pPr>
            <a:endParaRPr lang="en-GB" dirty="0"/>
          </a:p>
          <a:p>
            <a:pPr>
              <a:defRPr/>
            </a:pPr>
            <a:endParaRPr lang="en-GB" dirty="0"/>
          </a:p>
          <a:p>
            <a:pPr>
              <a:defRPr/>
            </a:pPr>
            <a:endParaRPr lang="en-GB" dirty="0"/>
          </a:p>
          <a:p>
            <a:pPr>
              <a:defRPr/>
            </a:pPr>
            <a:endParaRPr lang="en-GB" dirty="0"/>
          </a:p>
          <a:p>
            <a:pPr>
              <a:defRPr/>
            </a:pPr>
            <a:endParaRPr lang="en-GB" dirty="0"/>
          </a:p>
          <a:p>
            <a:pPr>
              <a:defRPr/>
            </a:pPr>
            <a:endParaRPr lang="en-GB" dirty="0"/>
          </a:p>
          <a:p>
            <a:pPr>
              <a:defRPr/>
            </a:pPr>
            <a:endParaRPr lang="en-GB" dirty="0"/>
          </a:p>
          <a:p>
            <a:pPr>
              <a:defRPr/>
            </a:pPr>
            <a:endParaRPr lang="en-GB" dirty="0"/>
          </a:p>
        </p:txBody>
      </p:sp>
      <p:pic>
        <p:nvPicPr>
          <p:cNvPr id="7" name="Picture 6" descr="Image result for manchester be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199" y="3200400"/>
            <a:ext cx="2819401" cy="15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685801"/>
            <a:ext cx="6096000" cy="1828800"/>
          </a:xfrm>
          <a:noFill/>
          <a:ln>
            <a:noFill/>
          </a:ln>
        </p:spPr>
        <p:style>
          <a:lnRef idx="2">
            <a:schemeClr val="accent6"/>
          </a:lnRef>
          <a:fillRef idx="1">
            <a:schemeClr val="lt1"/>
          </a:fillRef>
          <a:effectRef idx="0">
            <a:schemeClr val="accent6"/>
          </a:effectRef>
          <a:fontRef idx="minor">
            <a:schemeClr val="dk1"/>
          </a:fontRef>
        </p:style>
        <p:txBody>
          <a:bodyPr>
            <a:noAutofit/>
          </a:bodyPr>
          <a:lstStyle/>
          <a:p>
            <a:r>
              <a:rPr lang="en-GB" sz="4000" b="1" dirty="0"/>
              <a:t>Psychological Critical Incident Training</a:t>
            </a:r>
            <a:endParaRPr lang="en-GB" sz="4000" b="1" dirty="0">
              <a:solidFill>
                <a:schemeClr val="bg1"/>
              </a:solidFill>
            </a:endParaRPr>
          </a:p>
        </p:txBody>
      </p:sp>
      <p:sp>
        <p:nvSpPr>
          <p:cNvPr id="3" name="Subtitle 2"/>
          <p:cNvSpPr>
            <a:spLocks noGrp="1"/>
          </p:cNvSpPr>
          <p:nvPr>
            <p:ph type="subTitle" idx="1"/>
          </p:nvPr>
        </p:nvSpPr>
        <p:spPr>
          <a:xfrm>
            <a:off x="1219200" y="4991100"/>
            <a:ext cx="6400800" cy="1600200"/>
          </a:xfrm>
          <a:noFill/>
          <a:ln>
            <a:noFill/>
          </a:ln>
        </p:spPr>
        <p:style>
          <a:lnRef idx="2">
            <a:schemeClr val="accent6"/>
          </a:lnRef>
          <a:fillRef idx="1">
            <a:schemeClr val="lt1"/>
          </a:fillRef>
          <a:effectRef idx="0">
            <a:schemeClr val="accent6"/>
          </a:effectRef>
          <a:fontRef idx="minor">
            <a:schemeClr val="dk1"/>
          </a:fontRef>
        </p:style>
        <p:txBody>
          <a:bodyPr>
            <a:normAutofit/>
          </a:bodyPr>
          <a:lstStyle/>
          <a:p>
            <a:r>
              <a:rPr lang="en-GB" dirty="0">
                <a:solidFill>
                  <a:schemeClr val="tx1"/>
                </a:solidFill>
              </a:rPr>
              <a:t>Critical </a:t>
            </a:r>
            <a:r>
              <a:rPr lang="en-GB">
                <a:solidFill>
                  <a:schemeClr val="tx1"/>
                </a:solidFill>
              </a:rPr>
              <a:t>Incident Response &amp; </a:t>
            </a:r>
            <a:r>
              <a:rPr lang="en-GB" dirty="0">
                <a:solidFill>
                  <a:schemeClr val="tx1"/>
                </a:solidFill>
              </a:rPr>
              <a:t>PTSD</a:t>
            </a:r>
          </a:p>
        </p:txBody>
      </p:sp>
    </p:spTree>
    <p:extLst>
      <p:ext uri="{BB962C8B-B14F-4D97-AF65-F5344CB8AC3E}">
        <p14:creationId xmlns:p14="http://schemas.microsoft.com/office/powerpoint/2010/main" val="4161995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A definition of a Critical Incident</a:t>
            </a:r>
            <a:endParaRPr lang="en-GB" sz="4000" dirty="0"/>
          </a:p>
        </p:txBody>
      </p:sp>
      <p:sp>
        <p:nvSpPr>
          <p:cNvPr id="3" name="Content Placeholder 2"/>
          <p:cNvSpPr>
            <a:spLocks noGrp="1"/>
          </p:cNvSpPr>
          <p:nvPr>
            <p:ph idx="1"/>
          </p:nvPr>
        </p:nvSpPr>
        <p:spPr>
          <a:xfrm>
            <a:off x="628650" y="1447800"/>
            <a:ext cx="7886700" cy="4729163"/>
          </a:xfrm>
        </p:spPr>
        <p:txBody>
          <a:bodyPr>
            <a:noAutofit/>
          </a:bodyPr>
          <a:lstStyle/>
          <a:p>
            <a:pPr>
              <a:buNone/>
            </a:pPr>
            <a:r>
              <a:rPr lang="en-GB" sz="2400" dirty="0"/>
              <a:t>	A critical incident is defined as: </a:t>
            </a:r>
            <a:br>
              <a:rPr lang="en-GB" sz="2400" b="1" dirty="0"/>
            </a:br>
            <a:br>
              <a:rPr lang="en-GB" sz="2400" dirty="0"/>
            </a:br>
            <a:r>
              <a:rPr lang="en-GB" sz="2400" dirty="0"/>
              <a:t>‘</a:t>
            </a:r>
            <a:r>
              <a:rPr lang="en-GB" sz="2400" i="1" dirty="0"/>
              <a:t>A sudden or unexpected event that has the potential to overwhelm the coping mechanisms of a whole school or members of the school community. A serious or significant event, it is likely to be outside the range of normal human experience and would be markedly distressing to anyone in or directly involved with the school community</a:t>
            </a:r>
            <a:r>
              <a:rPr lang="en-GB" sz="2400" dirty="0"/>
              <a:t>’ (</a:t>
            </a:r>
            <a:r>
              <a:rPr lang="en-GB" sz="2400" dirty="0" err="1"/>
              <a:t>Beeke</a:t>
            </a:r>
            <a:r>
              <a:rPr lang="en-GB" sz="2400" dirty="0"/>
              <a:t>, 2011, p.13).</a:t>
            </a:r>
          </a:p>
          <a:p>
            <a:pPr>
              <a:buNone/>
            </a:pPr>
            <a:br>
              <a:rPr lang="en-GB" sz="2400" dirty="0"/>
            </a:br>
            <a:r>
              <a:rPr lang="en-GB" sz="2400" dirty="0"/>
              <a:t>This definition focuses on traumatic events that happen within a school context and typically affect multiple people. More generally a critical incident is an event that impacts on the school community.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r>
              <a:rPr lang="en-GB" sz="3200" dirty="0"/>
              <a:t>A Critical Incident may be defined as a single incident or sequence of incidents which:</a:t>
            </a:r>
            <a:br>
              <a:rPr lang="en-GB" sz="3200" b="1" dirty="0"/>
            </a:br>
            <a:endParaRPr lang="en-GB" sz="3200" b="1" dirty="0">
              <a:solidFill>
                <a:schemeClr val="bg1"/>
              </a:solidFill>
            </a:endParaRPr>
          </a:p>
        </p:txBody>
      </p:sp>
      <p:sp>
        <p:nvSpPr>
          <p:cNvPr id="4" name="Content Placeholder 2"/>
          <p:cNvSpPr>
            <a:spLocks noGrp="1"/>
          </p:cNvSpPr>
          <p:nvPr>
            <p:ph idx="1"/>
          </p:nvPr>
        </p:nvSpPr>
        <p:spPr>
          <a:xfrm>
            <a:off x="457200" y="1219200"/>
            <a:ext cx="8229600" cy="5361459"/>
          </a:xfrm>
        </p:spPr>
        <p:txBody>
          <a:bodyPr>
            <a:normAutofit/>
          </a:bodyPr>
          <a:lstStyle/>
          <a:p>
            <a:pPr marL="0" indent="0">
              <a:buNone/>
            </a:pPr>
            <a:endParaRPr lang="en-GB" dirty="0"/>
          </a:p>
          <a:p>
            <a:pPr lvl="0"/>
            <a:r>
              <a:rPr lang="en-GB" dirty="0"/>
              <a:t>Are sudden and unexpected</a:t>
            </a:r>
            <a:br>
              <a:rPr lang="en-GB" dirty="0"/>
            </a:br>
            <a:endParaRPr lang="en-GB" dirty="0"/>
          </a:p>
          <a:p>
            <a:pPr lvl="0"/>
            <a:r>
              <a:rPr lang="en-GB" dirty="0"/>
              <a:t>Contain real or imagined threats to a person</a:t>
            </a:r>
            <a:br>
              <a:rPr lang="en-GB" dirty="0"/>
            </a:br>
            <a:endParaRPr lang="en-GB" dirty="0"/>
          </a:p>
          <a:p>
            <a:pPr lvl="0"/>
            <a:r>
              <a:rPr lang="en-GB" dirty="0"/>
              <a:t>Are likely to overwhelm usual coping mechanisms</a:t>
            </a:r>
            <a:br>
              <a:rPr lang="en-GB" dirty="0"/>
            </a:br>
            <a:endParaRPr lang="en-GB" dirty="0"/>
          </a:p>
          <a:p>
            <a:pPr lvl="0"/>
            <a:r>
              <a:rPr lang="en-GB" dirty="0"/>
              <a:t>Cause significant impact or disruption </a:t>
            </a:r>
            <a:br>
              <a:rPr lang="en-GB" dirty="0"/>
            </a:br>
            <a:endParaRPr lang="en-GB" dirty="0"/>
          </a:p>
          <a:p>
            <a:pPr lvl="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3124561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noAutofit/>
          </a:bodyPr>
          <a:lstStyle/>
          <a:p>
            <a:r>
              <a:rPr lang="en-GB" sz="3200" dirty="0"/>
              <a:t>Critical Incidents affecting schools may include:</a:t>
            </a:r>
            <a:br>
              <a:rPr lang="en-GB" sz="3200" b="1" dirty="0"/>
            </a:br>
            <a:endParaRPr lang="en-GB" sz="3200" b="1" dirty="0">
              <a:solidFill>
                <a:schemeClr val="bg1"/>
              </a:solidFill>
            </a:endParaRPr>
          </a:p>
        </p:txBody>
      </p:sp>
      <p:sp>
        <p:nvSpPr>
          <p:cNvPr id="4" name="Content Placeholder 2"/>
          <p:cNvSpPr>
            <a:spLocks noGrp="1"/>
          </p:cNvSpPr>
          <p:nvPr>
            <p:ph idx="1"/>
          </p:nvPr>
        </p:nvSpPr>
        <p:spPr>
          <a:xfrm>
            <a:off x="457200" y="1417320"/>
            <a:ext cx="7886700" cy="5105400"/>
          </a:xfrm>
        </p:spPr>
        <p:txBody>
          <a:bodyPr>
            <a:normAutofit fontScale="70000" lnSpcReduction="20000"/>
          </a:bodyPr>
          <a:lstStyle/>
          <a:p>
            <a:pPr lvl="0">
              <a:lnSpc>
                <a:spcPct val="120000"/>
              </a:lnSpc>
            </a:pPr>
            <a:r>
              <a:rPr lang="en-GB" sz="3300" dirty="0"/>
              <a:t>The death or significant injury of a pupil or members of staff through murder, assault, sudden death or suicide.</a:t>
            </a:r>
          </a:p>
          <a:p>
            <a:pPr lvl="0">
              <a:lnSpc>
                <a:spcPct val="120000"/>
              </a:lnSpc>
            </a:pPr>
            <a:r>
              <a:rPr lang="en-GB" sz="3300" dirty="0"/>
              <a:t>A serious accident involving pupils and school personnel on or off school premises.</a:t>
            </a:r>
          </a:p>
          <a:p>
            <a:pPr lvl="0">
              <a:lnSpc>
                <a:spcPct val="120000"/>
              </a:lnSpc>
            </a:pPr>
            <a:r>
              <a:rPr lang="en-GB" sz="3300" dirty="0"/>
              <a:t>A violent attack or violent intrusion onto school premises.</a:t>
            </a:r>
          </a:p>
          <a:p>
            <a:pPr lvl="0">
              <a:lnSpc>
                <a:spcPct val="120000"/>
              </a:lnSpc>
            </a:pPr>
            <a:r>
              <a:rPr lang="en-GB" sz="3300" dirty="0"/>
              <a:t>A disaster in the community, e.g. transport accident, terrorism.</a:t>
            </a:r>
          </a:p>
          <a:p>
            <a:pPr lvl="0">
              <a:lnSpc>
                <a:spcPct val="120000"/>
              </a:lnSpc>
            </a:pPr>
            <a:r>
              <a:rPr lang="en-GB" sz="3300" dirty="0"/>
              <a:t>A disaster affecting a community such as an international incident or war based deaths, which may occur in a distant part of the globe but have a local community affect. </a:t>
            </a:r>
          </a:p>
          <a:p>
            <a:endParaRPr lang="en-GB" dirty="0"/>
          </a:p>
        </p:txBody>
      </p:sp>
    </p:spTree>
    <p:extLst>
      <p:ext uri="{BB962C8B-B14F-4D97-AF65-F5344CB8AC3E}">
        <p14:creationId xmlns:p14="http://schemas.microsoft.com/office/powerpoint/2010/main" val="2401518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p:spPr>
        <p:txBody>
          <a:bodyPr>
            <a:noAutofit/>
          </a:bodyPr>
          <a:lstStyle/>
          <a:p>
            <a:r>
              <a:rPr lang="en-GB" sz="3200" dirty="0"/>
              <a:t>What are the typical needs of those affected by Critical Incidents?</a:t>
            </a:r>
            <a:endParaRPr lang="en-GB" sz="3200" dirty="0">
              <a:solidFill>
                <a:schemeClr val="bg1"/>
              </a:solidFill>
            </a:endParaRPr>
          </a:p>
        </p:txBody>
      </p:sp>
      <p:sp>
        <p:nvSpPr>
          <p:cNvPr id="5" name="Content Placeholder 2"/>
          <p:cNvSpPr txBox="1">
            <a:spLocks/>
          </p:cNvSpPr>
          <p:nvPr/>
        </p:nvSpPr>
        <p:spPr>
          <a:xfrm>
            <a:off x="457200" y="1981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t>Acknowledgement and recognition </a:t>
            </a:r>
          </a:p>
          <a:p>
            <a:r>
              <a:rPr lang="en-GB" sz="2400" dirty="0"/>
              <a:t>Information</a:t>
            </a:r>
          </a:p>
          <a:p>
            <a:r>
              <a:rPr lang="en-GB" sz="2400" dirty="0"/>
              <a:t>Opportunity to talk</a:t>
            </a:r>
          </a:p>
          <a:p>
            <a:r>
              <a:rPr lang="en-GB" sz="2400" dirty="0"/>
              <a:t>Formal and informal rituals </a:t>
            </a:r>
          </a:p>
          <a:p>
            <a:r>
              <a:rPr lang="en-GB" sz="2400" dirty="0"/>
              <a:t>Routines and normality </a:t>
            </a:r>
          </a:p>
          <a:p>
            <a:r>
              <a:rPr lang="en-GB" sz="2400" dirty="0"/>
              <a:t>Return and reintegration</a:t>
            </a:r>
          </a:p>
          <a:p>
            <a:pPr marL="0" indent="0" algn="r">
              <a:buFont typeface="Arial" panose="020B0604020202020204" pitchFamily="34" charset="0"/>
              <a:buNone/>
            </a:pPr>
            <a:endParaRPr lang="en-GB" sz="2400" dirty="0"/>
          </a:p>
          <a:p>
            <a:pPr marL="0" indent="0">
              <a:buFont typeface="Arial" panose="020B0604020202020204" pitchFamily="34" charset="0"/>
              <a:buNone/>
            </a:pPr>
            <a:r>
              <a:rPr lang="en-GB" sz="2400" dirty="0"/>
              <a:t>(Parkinson, 1997)</a:t>
            </a:r>
          </a:p>
        </p:txBody>
      </p:sp>
    </p:spTree>
    <p:extLst>
      <p:ext uri="{BB962C8B-B14F-4D97-AF65-F5344CB8AC3E}">
        <p14:creationId xmlns:p14="http://schemas.microsoft.com/office/powerpoint/2010/main" val="4066306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410" y="500062"/>
            <a:ext cx="7219950" cy="1325563"/>
          </a:xfrm>
        </p:spPr>
        <p:txBody>
          <a:bodyPr>
            <a:normAutofit/>
          </a:bodyPr>
          <a:lstStyle/>
          <a:p>
            <a:r>
              <a:rPr lang="en-GB" sz="4000" dirty="0"/>
              <a:t>Critical Incident Response work draws on…….</a:t>
            </a:r>
          </a:p>
        </p:txBody>
      </p:sp>
      <p:sp>
        <p:nvSpPr>
          <p:cNvPr id="3" name="Content Placeholder 2"/>
          <p:cNvSpPr>
            <a:spLocks noGrp="1"/>
          </p:cNvSpPr>
          <p:nvPr>
            <p:ph idx="1"/>
          </p:nvPr>
        </p:nvSpPr>
        <p:spPr>
          <a:xfrm>
            <a:off x="613410" y="2209800"/>
            <a:ext cx="7886700" cy="3352800"/>
          </a:xfrm>
        </p:spPr>
        <p:txBody>
          <a:bodyPr/>
          <a:lstStyle/>
          <a:p>
            <a:r>
              <a:rPr lang="en-GB" sz="2400" dirty="0"/>
              <a:t>Advanced skills in communication</a:t>
            </a:r>
          </a:p>
          <a:p>
            <a:r>
              <a:rPr lang="en-GB" sz="2400" dirty="0"/>
              <a:t>An understanding of the support network (including the strengths and resources of internal staff)</a:t>
            </a:r>
          </a:p>
          <a:p>
            <a:r>
              <a:rPr lang="en-GB" sz="2400" dirty="0"/>
              <a:t>Good planning over time</a:t>
            </a:r>
          </a:p>
          <a:p>
            <a:r>
              <a:rPr lang="en-GB" sz="2400" dirty="0"/>
              <a:t>An understanding of bereavement and loss</a:t>
            </a:r>
          </a:p>
          <a:p>
            <a:r>
              <a:rPr lang="en-GB" sz="2400" dirty="0"/>
              <a:t>An understanding of trauma </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Overview of your response to a Critical Incident</a:t>
            </a:r>
          </a:p>
        </p:txBody>
      </p:sp>
      <p:sp>
        <p:nvSpPr>
          <p:cNvPr id="3" name="Content Placeholder 2"/>
          <p:cNvSpPr>
            <a:spLocks noGrp="1"/>
          </p:cNvSpPr>
          <p:nvPr>
            <p:ph idx="1"/>
          </p:nvPr>
        </p:nvSpPr>
        <p:spPr>
          <a:xfrm>
            <a:off x="762000" y="2209800"/>
            <a:ext cx="7886700" cy="4351338"/>
          </a:xfrm>
        </p:spPr>
        <p:txBody>
          <a:bodyPr>
            <a:normAutofit/>
          </a:bodyPr>
          <a:lstStyle/>
          <a:p>
            <a:r>
              <a:rPr lang="en-GB" sz="2400" dirty="0"/>
              <a:t>Communication</a:t>
            </a:r>
          </a:p>
          <a:p>
            <a:r>
              <a:rPr lang="en-GB" sz="2400" dirty="0"/>
              <a:t>Support</a:t>
            </a:r>
          </a:p>
          <a:p>
            <a:r>
              <a:rPr lang="en-GB" sz="2400" dirty="0"/>
              <a:t>Monitoring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28600"/>
            <a:ext cx="7886700" cy="1325563"/>
          </a:xfrm>
        </p:spPr>
        <p:txBody>
          <a:bodyPr rtlCol="0">
            <a:normAutofit/>
          </a:bodyPr>
          <a:lstStyle/>
          <a:p>
            <a:pPr algn="l" fontAlgn="auto">
              <a:spcAft>
                <a:spcPts val="0"/>
              </a:spcAft>
              <a:defRPr/>
            </a:pPr>
            <a:r>
              <a:rPr lang="en-GB" altLang="en-US" dirty="0"/>
              <a:t>Contributors to the training</a:t>
            </a:r>
          </a:p>
        </p:txBody>
      </p:sp>
      <p:sp>
        <p:nvSpPr>
          <p:cNvPr id="3" name="Content Placeholder 2"/>
          <p:cNvSpPr>
            <a:spLocks noGrp="1"/>
          </p:cNvSpPr>
          <p:nvPr>
            <p:ph idx="1"/>
          </p:nvPr>
        </p:nvSpPr>
        <p:spPr>
          <a:xfrm>
            <a:off x="457200" y="1554163"/>
            <a:ext cx="8229600" cy="4525963"/>
          </a:xfrm>
        </p:spPr>
        <p:txBody>
          <a:bodyPr/>
          <a:lstStyle/>
          <a:p>
            <a:r>
              <a:rPr lang="en-GB" sz="1800" dirty="0"/>
              <a:t>Emma </a:t>
            </a:r>
            <a:r>
              <a:rPr lang="en-GB" sz="1800" dirty="0" err="1"/>
              <a:t>Atkiss</a:t>
            </a:r>
            <a:r>
              <a:rPr lang="en-GB" sz="1800" dirty="0"/>
              <a:t>: Senior EP, Wigan</a:t>
            </a:r>
          </a:p>
          <a:p>
            <a:r>
              <a:rPr lang="en-GB" sz="1800" dirty="0"/>
              <a:t>Adam Baron: EP, Salford</a:t>
            </a:r>
          </a:p>
          <a:p>
            <a:r>
              <a:rPr lang="en-GB" sz="1800" dirty="0"/>
              <a:t>Bernice George: Senior Practitioner EP One Education Manchester</a:t>
            </a:r>
          </a:p>
          <a:p>
            <a:r>
              <a:rPr lang="en-GB" sz="1800" dirty="0"/>
              <a:t>Emma Harding: Principal EP Bury</a:t>
            </a:r>
          </a:p>
          <a:p>
            <a:r>
              <a:rPr lang="en-GB" sz="1800" dirty="0"/>
              <a:t>Katie Moran: EP, Cheshire West and Chester</a:t>
            </a:r>
          </a:p>
          <a:p>
            <a:r>
              <a:rPr lang="en-GB" sz="1800" dirty="0"/>
              <a:t>Martin Powell: Lead EP Stockport</a:t>
            </a:r>
          </a:p>
          <a:p>
            <a:r>
              <a:rPr lang="en-GB" sz="1800" dirty="0"/>
              <a:t>Claire Russell: Principal EP Salford</a:t>
            </a:r>
          </a:p>
          <a:p>
            <a:r>
              <a:rPr lang="en-GB" sz="1800" dirty="0"/>
              <a:t>Nadia </a:t>
            </a:r>
            <a:r>
              <a:rPr lang="en-GB" sz="1800" dirty="0" err="1"/>
              <a:t>Tabassum</a:t>
            </a:r>
            <a:r>
              <a:rPr lang="en-GB" sz="1800" dirty="0"/>
              <a:t>: EP, Bury</a:t>
            </a:r>
          </a:p>
          <a:p>
            <a:r>
              <a:rPr lang="en-GB" sz="1800" dirty="0"/>
              <a:t>Rona Taylor: Senior EP, Salford</a:t>
            </a:r>
          </a:p>
          <a:p>
            <a:r>
              <a:rPr lang="en-GB" sz="1800" dirty="0"/>
              <a:t>Nicola West: Principal EP Cheshire East</a:t>
            </a:r>
          </a:p>
          <a:p>
            <a:r>
              <a:rPr lang="en-GB" sz="1800" dirty="0"/>
              <a:t>Corinne Winters: Senior EP Stockport</a:t>
            </a:r>
          </a:p>
          <a:p>
            <a:pPr>
              <a:buNone/>
            </a:pPr>
            <a:endParaRPr lang="en-GB"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733800"/>
            <a:ext cx="16192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82790" y="5054080"/>
            <a:ext cx="1718310" cy="765087"/>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58000" y="4429877"/>
            <a:ext cx="1910334" cy="52312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84822"/>
            <a:ext cx="7886700" cy="1325563"/>
          </a:xfrm>
        </p:spPr>
        <p:txBody>
          <a:bodyPr>
            <a:normAutofit/>
          </a:bodyPr>
          <a:lstStyle/>
          <a:p>
            <a:r>
              <a:rPr lang="en-GB" sz="4000" dirty="0"/>
              <a:t>Overview of the training and objectives</a:t>
            </a:r>
          </a:p>
        </p:txBody>
      </p:sp>
      <p:sp>
        <p:nvSpPr>
          <p:cNvPr id="3" name="Content Placeholder 2"/>
          <p:cNvSpPr>
            <a:spLocks noGrp="1"/>
          </p:cNvSpPr>
          <p:nvPr>
            <p:ph idx="1"/>
          </p:nvPr>
        </p:nvSpPr>
        <p:spPr>
          <a:xfrm>
            <a:off x="628650" y="2362200"/>
            <a:ext cx="7886700" cy="4351338"/>
          </a:xfrm>
        </p:spPr>
        <p:txBody>
          <a:bodyPr>
            <a:normAutofit/>
          </a:bodyPr>
          <a:lstStyle/>
          <a:p>
            <a:r>
              <a:rPr lang="en-GB" sz="2400" dirty="0"/>
              <a:t>To enable school leaders to be prepared to manage critical incidents</a:t>
            </a:r>
          </a:p>
          <a:p>
            <a:r>
              <a:rPr lang="en-GB" sz="2400" dirty="0"/>
              <a:t>To enable school leaders to assess their schools strengths and areas for development</a:t>
            </a:r>
          </a:p>
          <a:p>
            <a:r>
              <a:rPr lang="en-GB" sz="2400" dirty="0"/>
              <a:t>To empower school leaders to contain grief and trauma</a:t>
            </a:r>
          </a:p>
          <a:p>
            <a:r>
              <a:rPr lang="en-GB" sz="2400" dirty="0"/>
              <a:t>To develop a city wide network of support</a:t>
            </a:r>
          </a:p>
        </p:txBody>
      </p:sp>
    </p:spTree>
    <p:extLst>
      <p:ext uri="{BB962C8B-B14F-4D97-AF65-F5344CB8AC3E}">
        <p14:creationId xmlns:p14="http://schemas.microsoft.com/office/powerpoint/2010/main" val="3025076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a:xfrm>
            <a:off x="457200" y="304800"/>
            <a:ext cx="8229600" cy="990600"/>
          </a:xfrm>
        </p:spPr>
        <p:txBody>
          <a:bodyPr>
            <a:normAutofit/>
          </a:bodyPr>
          <a:lstStyle/>
          <a:p>
            <a:pPr eaLnBrk="1" hangingPunct="1"/>
            <a:r>
              <a:rPr lang="en-GB" altLang="en-US" sz="4000" dirty="0"/>
              <a:t>Health Alert: Emotive Content</a:t>
            </a:r>
            <a:endParaRPr lang="en-GB" sz="4000" b="1" dirty="0"/>
          </a:p>
        </p:txBody>
      </p:sp>
      <p:sp>
        <p:nvSpPr>
          <p:cNvPr id="5" name="Content Placeholder 4"/>
          <p:cNvSpPr>
            <a:spLocks noGrp="1"/>
          </p:cNvSpPr>
          <p:nvPr>
            <p:ph idx="1"/>
          </p:nvPr>
        </p:nvSpPr>
        <p:spPr>
          <a:xfrm>
            <a:off x="457200" y="1524000"/>
            <a:ext cx="8229600" cy="4830763"/>
          </a:xfrm>
        </p:spPr>
        <p:txBody>
          <a:bodyPr rtlCol="0">
            <a:normAutofit/>
          </a:bodyPr>
          <a:lstStyle/>
          <a:p>
            <a:pPr eaLnBrk="1" fontAlgn="auto" hangingPunct="1">
              <a:spcAft>
                <a:spcPts val="0"/>
              </a:spcAft>
              <a:buFont typeface="Arial" panose="020B0604020202020204" pitchFamily="34" charset="0"/>
              <a:buChar char="•"/>
              <a:defRPr/>
            </a:pPr>
            <a:r>
              <a:rPr lang="en-GB" altLang="en-US" sz="2600" dirty="0"/>
              <a:t>Trust and confidentiality;</a:t>
            </a:r>
          </a:p>
          <a:p>
            <a:pPr eaLnBrk="1" fontAlgn="auto" hangingPunct="1">
              <a:spcAft>
                <a:spcPts val="0"/>
              </a:spcAft>
              <a:buFont typeface="Arial" panose="020B0604020202020204" pitchFamily="34" charset="0"/>
              <a:buChar char="•"/>
              <a:defRPr/>
            </a:pPr>
            <a:r>
              <a:rPr lang="en-GB" altLang="en-US" sz="2600" dirty="0"/>
              <a:t>Respect each other;</a:t>
            </a:r>
          </a:p>
          <a:p>
            <a:pPr eaLnBrk="1" fontAlgn="auto" hangingPunct="1">
              <a:spcAft>
                <a:spcPts val="0"/>
              </a:spcAft>
              <a:buFont typeface="Arial" panose="020B0604020202020204" pitchFamily="34" charset="0"/>
              <a:buChar char="•"/>
              <a:defRPr/>
            </a:pPr>
            <a:r>
              <a:rPr lang="en-GB" altLang="en-US" sz="2600" dirty="0"/>
              <a:t>Encourage each other;</a:t>
            </a:r>
          </a:p>
          <a:p>
            <a:pPr eaLnBrk="1" fontAlgn="auto" hangingPunct="1">
              <a:spcAft>
                <a:spcPts val="0"/>
              </a:spcAft>
              <a:buFont typeface="Arial" panose="020B0604020202020204" pitchFamily="34" charset="0"/>
              <a:buChar char="•"/>
              <a:defRPr/>
            </a:pPr>
            <a:r>
              <a:rPr lang="en-GB" altLang="en-US" sz="2600" dirty="0"/>
              <a:t>We need to be mindful and patient with others in the group; </a:t>
            </a:r>
          </a:p>
          <a:p>
            <a:pPr eaLnBrk="1" fontAlgn="auto" hangingPunct="1">
              <a:spcAft>
                <a:spcPts val="0"/>
              </a:spcAft>
              <a:buFont typeface="Arial" panose="020B0604020202020204" pitchFamily="34" charset="0"/>
              <a:buChar char="•"/>
              <a:defRPr/>
            </a:pPr>
            <a:r>
              <a:rPr lang="en-GB" altLang="en-US" sz="2600" dirty="0"/>
              <a:t>Be responsible for getting your own needs met;</a:t>
            </a:r>
          </a:p>
          <a:p>
            <a:pPr eaLnBrk="1" fontAlgn="auto" hangingPunct="1">
              <a:spcAft>
                <a:spcPts val="0"/>
              </a:spcAft>
              <a:buFont typeface="Arial" panose="020B0604020202020204" pitchFamily="34" charset="0"/>
              <a:buChar char="•"/>
              <a:defRPr/>
            </a:pPr>
            <a:r>
              <a:rPr lang="en-GB" altLang="en-US" sz="2600" dirty="0"/>
              <a:t>Give everyone a chance to speak;</a:t>
            </a:r>
          </a:p>
          <a:p>
            <a:pPr eaLnBrk="1" fontAlgn="auto" hangingPunct="1">
              <a:spcAft>
                <a:spcPts val="0"/>
              </a:spcAft>
              <a:buFont typeface="Arial" panose="020B0604020202020204" pitchFamily="34" charset="0"/>
              <a:buChar char="•"/>
              <a:defRPr/>
            </a:pPr>
            <a:r>
              <a:rPr lang="en-GB" altLang="en-US" sz="2600" dirty="0"/>
              <a:t>EPs available today</a:t>
            </a:r>
          </a:p>
          <a:p>
            <a:pPr eaLnBrk="1" fontAlgn="auto" hangingPunct="1">
              <a:spcAft>
                <a:spcPts val="0"/>
              </a:spcAft>
              <a:buNone/>
              <a:defRPr/>
            </a:pPr>
            <a:endParaRPr lang="en-GB" altLang="en-US" sz="2600" dirty="0"/>
          </a:p>
          <a:p>
            <a:pPr eaLnBrk="1" fontAlgn="auto" hangingPunct="1">
              <a:spcAft>
                <a:spcPts val="0"/>
              </a:spcAft>
              <a:buFont typeface="Arial" panose="020B0604020202020204" pitchFamily="34" charset="0"/>
              <a:buChar char="•"/>
              <a:defRPr/>
            </a:pPr>
            <a:endParaRPr lang="en-GB" dirty="0"/>
          </a:p>
        </p:txBody>
      </p:sp>
    </p:spTree>
    <p:extLst>
      <p:ext uri="{BB962C8B-B14F-4D97-AF65-F5344CB8AC3E}">
        <p14:creationId xmlns:p14="http://schemas.microsoft.com/office/powerpoint/2010/main" val="2590688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err="1"/>
              <a:t>Youtube</a:t>
            </a:r>
            <a:r>
              <a:rPr lang="en-GB" dirty="0"/>
              <a:t> clip of </a:t>
            </a:r>
            <a:r>
              <a:rPr lang="en-GB" dirty="0" err="1"/>
              <a:t>Longfella</a:t>
            </a:r>
            <a:r>
              <a:rPr lang="en-GB" dirty="0"/>
              <a:t> poet</a:t>
            </a:r>
          </a:p>
          <a:p>
            <a:endParaRPr lang="en-GB" dirty="0"/>
          </a:p>
          <a:p>
            <a:r>
              <a:rPr lang="en-GB" dirty="0">
                <a:hlinkClick r:id="rId3"/>
              </a:rPr>
              <a:t>https://www.youtube.com/watch?v=PszMmYpQjPo</a:t>
            </a:r>
            <a:endParaRPr lang="en-GB" dirty="0"/>
          </a:p>
          <a:p>
            <a:endParaRPr lang="en-GB" dirty="0"/>
          </a:p>
        </p:txBody>
      </p:sp>
    </p:spTree>
    <p:extLst>
      <p:ext uri="{BB962C8B-B14F-4D97-AF65-F5344CB8AC3E}">
        <p14:creationId xmlns:p14="http://schemas.microsoft.com/office/powerpoint/2010/main" val="2720278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292364"/>
            <a:ext cx="8153400" cy="181588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GB" sz="2800" dirty="0"/>
              <a:t>On 22 May 2017, 22-year-old British Muslim Salman Ramadan </a:t>
            </a:r>
            <a:r>
              <a:rPr lang="en-GB" sz="2800" dirty="0" err="1"/>
              <a:t>Abedi</a:t>
            </a:r>
            <a:r>
              <a:rPr lang="en-GB" sz="2800" dirty="0"/>
              <a:t> detonated a shrapnel-laden homemade bomb at the exit of Manchester Arena following a concert by American singer Ariana Grande. </a:t>
            </a:r>
          </a:p>
        </p:txBody>
      </p:sp>
      <p:sp>
        <p:nvSpPr>
          <p:cNvPr id="4" name="Title 1"/>
          <p:cNvSpPr>
            <a:spLocks noGrp="1"/>
          </p:cNvSpPr>
          <p:nvPr>
            <p:ph type="title"/>
          </p:nvPr>
        </p:nvSpPr>
        <p:spPr>
          <a:xfrm>
            <a:off x="457200" y="179844"/>
            <a:ext cx="5867400" cy="1143000"/>
          </a:xfrm>
          <a:noFill/>
          <a:ln>
            <a:noFill/>
          </a:ln>
        </p:spPr>
        <p:style>
          <a:lnRef idx="2">
            <a:schemeClr val="accent6"/>
          </a:lnRef>
          <a:fillRef idx="1">
            <a:schemeClr val="lt1"/>
          </a:fillRef>
          <a:effectRef idx="0">
            <a:schemeClr val="accent6"/>
          </a:effectRef>
          <a:fontRef idx="minor">
            <a:schemeClr val="dk1"/>
          </a:fontRef>
        </p:style>
        <p:txBody>
          <a:bodyPr>
            <a:noAutofit/>
          </a:bodyPr>
          <a:lstStyle/>
          <a:p>
            <a:pPr algn="l"/>
            <a:r>
              <a:rPr lang="en-GB" sz="4000" dirty="0"/>
              <a:t>What happened?</a:t>
            </a:r>
          </a:p>
        </p:txBody>
      </p:sp>
      <p:sp>
        <p:nvSpPr>
          <p:cNvPr id="5" name="TextBox 4"/>
          <p:cNvSpPr txBox="1"/>
          <p:nvPr/>
        </p:nvSpPr>
        <p:spPr>
          <a:xfrm>
            <a:off x="457200" y="3270826"/>
            <a:ext cx="5105400" cy="52322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GB" sz="2800"/>
              <a:t>250 people were injured</a:t>
            </a:r>
          </a:p>
        </p:txBody>
      </p:sp>
      <p:sp>
        <p:nvSpPr>
          <p:cNvPr id="10" name="TextBox 9"/>
          <p:cNvSpPr txBox="1"/>
          <p:nvPr/>
        </p:nvSpPr>
        <p:spPr>
          <a:xfrm>
            <a:off x="457200" y="3966806"/>
            <a:ext cx="5105400" cy="52322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GB" sz="2800"/>
              <a:t>59 people were taken to hospital</a:t>
            </a:r>
          </a:p>
        </p:txBody>
      </p:sp>
      <p:sp>
        <p:nvSpPr>
          <p:cNvPr id="12" name="TextBox 11"/>
          <p:cNvSpPr txBox="1"/>
          <p:nvPr/>
        </p:nvSpPr>
        <p:spPr>
          <a:xfrm>
            <a:off x="472440" y="4662786"/>
            <a:ext cx="5105400" cy="52322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GB" sz="2800"/>
              <a:t>23 people critically injured</a:t>
            </a:r>
          </a:p>
        </p:txBody>
      </p:sp>
      <p:sp>
        <p:nvSpPr>
          <p:cNvPr id="13" name="TextBox 12"/>
          <p:cNvSpPr txBox="1"/>
          <p:nvPr/>
        </p:nvSpPr>
        <p:spPr>
          <a:xfrm>
            <a:off x="472440" y="5333346"/>
            <a:ext cx="5105400" cy="52322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GB" sz="2800" dirty="0"/>
              <a:t>22 people were killed</a:t>
            </a:r>
          </a:p>
        </p:txBody>
      </p:sp>
    </p:spTree>
    <p:extLst>
      <p:ext uri="{BB962C8B-B14F-4D97-AF65-F5344CB8AC3E}">
        <p14:creationId xmlns:p14="http://schemas.microsoft.com/office/powerpoint/2010/main" val="2383247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Funding</a:t>
            </a:r>
          </a:p>
        </p:txBody>
      </p:sp>
      <p:sp>
        <p:nvSpPr>
          <p:cNvPr id="3" name="Content Placeholder 2"/>
          <p:cNvSpPr>
            <a:spLocks noGrp="1"/>
          </p:cNvSpPr>
          <p:nvPr>
            <p:ph idx="1"/>
          </p:nvPr>
        </p:nvSpPr>
        <p:spPr>
          <a:xfrm>
            <a:off x="628650" y="1825625"/>
            <a:ext cx="7067550" cy="4351338"/>
          </a:xfrm>
        </p:spPr>
        <p:txBody>
          <a:bodyPr>
            <a:normAutofit/>
          </a:bodyPr>
          <a:lstStyle/>
          <a:p>
            <a:r>
              <a:rPr lang="en-GB" sz="2400" dirty="0" err="1"/>
              <a:t>Dfe</a:t>
            </a:r>
            <a:r>
              <a:rPr lang="en-GB" sz="2400" dirty="0"/>
              <a:t> has funded the regions Educational Psychology Services to further develop the school workforce</a:t>
            </a:r>
          </a:p>
          <a:p>
            <a:r>
              <a:rPr lang="en-GB" sz="2400" dirty="0"/>
              <a:t>Aim is to use this opportunity to develop and enable a network of expertise across GM and beyond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north west  local authorities england map">
            <a:hlinkClick r:id="rId3"/>
          </p:cNvPr>
          <p:cNvPicPr>
            <a:picLocks noChangeAspect="1" noChangeArrowheads="1"/>
          </p:cNvPicPr>
          <p:nvPr/>
        </p:nvPicPr>
        <p:blipFill>
          <a:blip r:embed="rId4" cstate="print"/>
          <a:srcRect/>
          <a:stretch>
            <a:fillRect/>
          </a:stretch>
        </p:blipFill>
        <p:spPr bwMode="auto">
          <a:xfrm>
            <a:off x="3276600" y="304800"/>
            <a:ext cx="5206494" cy="3733800"/>
          </a:xfrm>
          <a:prstGeom prst="rect">
            <a:avLst/>
          </a:prstGeom>
          <a:noFill/>
        </p:spPr>
      </p:pic>
      <p:sp>
        <p:nvSpPr>
          <p:cNvPr id="5" name="TextBox 4"/>
          <p:cNvSpPr txBox="1"/>
          <p:nvPr/>
        </p:nvSpPr>
        <p:spPr>
          <a:xfrm>
            <a:off x="457200" y="4038600"/>
            <a:ext cx="4191000" cy="2031325"/>
          </a:xfrm>
          <a:prstGeom prst="rect">
            <a:avLst/>
          </a:prstGeom>
          <a:noFill/>
        </p:spPr>
        <p:txBody>
          <a:bodyPr wrap="square" rtlCol="0">
            <a:spAutoFit/>
          </a:bodyPr>
          <a:lstStyle/>
          <a:p>
            <a:r>
              <a:rPr lang="en-GB" dirty="0"/>
              <a:t>Manchester</a:t>
            </a:r>
          </a:p>
          <a:p>
            <a:r>
              <a:rPr lang="en-GB" dirty="0"/>
              <a:t>Bury</a:t>
            </a:r>
          </a:p>
          <a:p>
            <a:r>
              <a:rPr lang="en-GB" dirty="0"/>
              <a:t>Salford</a:t>
            </a:r>
          </a:p>
          <a:p>
            <a:r>
              <a:rPr lang="en-GB" dirty="0"/>
              <a:t>Rochdale</a:t>
            </a:r>
          </a:p>
          <a:p>
            <a:r>
              <a:rPr lang="en-GB" dirty="0"/>
              <a:t>Oldham</a:t>
            </a:r>
          </a:p>
          <a:p>
            <a:r>
              <a:rPr lang="en-GB" dirty="0"/>
              <a:t>Stockport</a:t>
            </a:r>
          </a:p>
          <a:p>
            <a:r>
              <a:rPr lang="en-GB" dirty="0"/>
              <a:t>Trafford</a:t>
            </a:r>
          </a:p>
        </p:txBody>
      </p:sp>
      <p:sp>
        <p:nvSpPr>
          <p:cNvPr id="6" name="TextBox 5"/>
          <p:cNvSpPr txBox="1"/>
          <p:nvPr/>
        </p:nvSpPr>
        <p:spPr>
          <a:xfrm>
            <a:off x="2667000" y="4038600"/>
            <a:ext cx="3505200" cy="2031325"/>
          </a:xfrm>
          <a:prstGeom prst="rect">
            <a:avLst/>
          </a:prstGeom>
          <a:noFill/>
        </p:spPr>
        <p:txBody>
          <a:bodyPr wrap="square" rtlCol="0">
            <a:spAutoFit/>
          </a:bodyPr>
          <a:lstStyle/>
          <a:p>
            <a:r>
              <a:rPr lang="en-GB" dirty="0"/>
              <a:t>Wigan</a:t>
            </a:r>
          </a:p>
          <a:p>
            <a:r>
              <a:rPr lang="en-GB" dirty="0"/>
              <a:t>Blackburn with </a:t>
            </a:r>
            <a:r>
              <a:rPr lang="en-GB" dirty="0" err="1"/>
              <a:t>Darwen</a:t>
            </a:r>
            <a:endParaRPr lang="en-GB" dirty="0"/>
          </a:p>
          <a:p>
            <a:r>
              <a:rPr lang="en-GB" dirty="0"/>
              <a:t>Cheshire West &amp; Chester</a:t>
            </a:r>
          </a:p>
          <a:p>
            <a:r>
              <a:rPr lang="en-GB" dirty="0"/>
              <a:t>Cheshire East</a:t>
            </a:r>
          </a:p>
          <a:p>
            <a:endParaRPr lang="en-GB" dirty="0"/>
          </a:p>
          <a:p>
            <a:endParaRPr lang="en-GB" dirty="0"/>
          </a:p>
          <a:p>
            <a:endParaRPr lang="en-GB" dirty="0"/>
          </a:p>
        </p:txBody>
      </p:sp>
      <p:cxnSp>
        <p:nvCxnSpPr>
          <p:cNvPr id="3" name="Straight Connector 2"/>
          <p:cNvCxnSpPr/>
          <p:nvPr/>
        </p:nvCxnSpPr>
        <p:spPr>
          <a:xfrm>
            <a:off x="457200" y="3886200"/>
            <a:ext cx="4724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The thing about leaders….</a:t>
            </a:r>
          </a:p>
        </p:txBody>
      </p:sp>
      <p:sp>
        <p:nvSpPr>
          <p:cNvPr id="3" name="Content Placeholder 2"/>
          <p:cNvSpPr>
            <a:spLocks noGrp="1"/>
          </p:cNvSpPr>
          <p:nvPr>
            <p:ph idx="1"/>
          </p:nvPr>
        </p:nvSpPr>
        <p:spPr>
          <a:xfrm>
            <a:off x="457200" y="1690689"/>
            <a:ext cx="7886700" cy="4351338"/>
          </a:xfrm>
        </p:spPr>
        <p:txBody>
          <a:bodyPr>
            <a:normAutofit/>
          </a:bodyPr>
          <a:lstStyle/>
          <a:p>
            <a:r>
              <a:rPr lang="en-GB" sz="2400" dirty="0"/>
              <a:t>When it happens in your school community you will be impacted – trauma impairs judgement</a:t>
            </a:r>
          </a:p>
          <a:p>
            <a:r>
              <a:rPr lang="en-GB" sz="2400" dirty="0"/>
              <a:t>People in leadership roles are often more likely to normalise and fail to ask for support when it is required (not always)</a:t>
            </a:r>
          </a:p>
          <a:p>
            <a:r>
              <a:rPr lang="en-GB" sz="2400" dirty="0"/>
              <a:t>Leaders report a huge sense of responsibility to get it right … we all just want to get it right</a:t>
            </a:r>
          </a:p>
          <a:p>
            <a:endParaRPr lang="en-GB" sz="2400" dirty="0"/>
          </a:p>
          <a:p>
            <a:pPr marL="0" indent="0">
              <a:buNone/>
            </a:pPr>
            <a:endParaRPr lang="en-GB" sz="2400" dirty="0"/>
          </a:p>
          <a:p>
            <a:r>
              <a:rPr lang="en-GB" sz="2400" dirty="0"/>
              <a:t>Video of a personal account from a Head Teacher. </a:t>
            </a:r>
            <a:endParaRPr lang="en-GB" sz="2400" dirty="0">
              <a:solidFill>
                <a:srgbClr val="FF0000"/>
              </a:solidFill>
            </a:endParaRPr>
          </a:p>
        </p:txBody>
      </p:sp>
    </p:spTree>
  </p:cSld>
  <p:clrMapOvr>
    <a:masterClrMapping/>
  </p:clrMapOvr>
</p:sld>
</file>

<file path=ppt/theme/theme1.xml><?xml version="1.0" encoding="utf-8"?>
<a:theme xmlns:a="http://schemas.openxmlformats.org/drawingml/2006/main" name="Background PPT TEST">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Background PPT TEST</Template>
  <TotalTime>0</TotalTime>
  <Words>1241</Words>
  <Application>Microsoft Office PowerPoint</Application>
  <PresentationFormat>On-screen Show (4:3)</PresentationFormat>
  <Paragraphs>189</Paragraphs>
  <Slides>15</Slides>
  <Notes>15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Calibri Light</vt:lpstr>
      <vt:lpstr>Background PPT TEST</vt:lpstr>
      <vt:lpstr>Custom Design</vt:lpstr>
      <vt:lpstr>Psychological Critical Incident Training</vt:lpstr>
      <vt:lpstr>Contributors to the training</vt:lpstr>
      <vt:lpstr>Overview of the training and objectives</vt:lpstr>
      <vt:lpstr>Health Alert: Emotive Content</vt:lpstr>
      <vt:lpstr>PowerPoint Presentation</vt:lpstr>
      <vt:lpstr>What happened?</vt:lpstr>
      <vt:lpstr>Funding</vt:lpstr>
      <vt:lpstr>PowerPoint Presentation</vt:lpstr>
      <vt:lpstr>The thing about leaders….</vt:lpstr>
      <vt:lpstr>A definition of a Critical Incident</vt:lpstr>
      <vt:lpstr>A Critical Incident may be defined as a single incident or sequence of incidents which: </vt:lpstr>
      <vt:lpstr>Critical Incidents affecting schools may include: </vt:lpstr>
      <vt:lpstr>What are the typical needs of those affected by Critical Incidents?</vt:lpstr>
      <vt:lpstr>Critical Incident Response work draws on…….</vt:lpstr>
      <vt:lpstr>Overview of your response to a Critical Incident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Sian</dc:creator>
  <cp:lastModifiedBy>Rebecca Dunne</cp:lastModifiedBy>
  <cp:revision>286</cp:revision>
  <cp:lastPrinted>2019-12-05T11:38:18Z</cp:lastPrinted>
  <dcterms:created xsi:type="dcterms:W3CDTF">2017-07-14T07:07:42Z</dcterms:created>
  <dcterms:modified xsi:type="dcterms:W3CDTF">2020-04-10T17:37:02Z</dcterms:modified>
</cp:coreProperties>
</file>