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7"/>
  </p:notesMasterIdLst>
  <p:handoutMasterIdLst>
    <p:handoutMasterId r:id="rId68"/>
  </p:handoutMasterIdLst>
  <p:sldIdLst>
    <p:sldId id="453" r:id="rId3"/>
    <p:sldId id="459" r:id="rId4"/>
    <p:sldId id="454" r:id="rId5"/>
    <p:sldId id="455" r:id="rId6"/>
    <p:sldId id="492" r:id="rId7"/>
    <p:sldId id="456" r:id="rId8"/>
    <p:sldId id="457" r:id="rId9"/>
    <p:sldId id="458" r:id="rId10"/>
    <p:sldId id="461" r:id="rId11"/>
    <p:sldId id="493" r:id="rId12"/>
    <p:sldId id="463" r:id="rId13"/>
    <p:sldId id="464" r:id="rId14"/>
    <p:sldId id="465" r:id="rId15"/>
    <p:sldId id="466" r:id="rId16"/>
    <p:sldId id="467" r:id="rId17"/>
    <p:sldId id="468" r:id="rId18"/>
    <p:sldId id="469" r:id="rId19"/>
    <p:sldId id="470" r:id="rId20"/>
    <p:sldId id="472" r:id="rId21"/>
    <p:sldId id="473" r:id="rId22"/>
    <p:sldId id="474" r:id="rId23"/>
    <p:sldId id="475" r:id="rId24"/>
    <p:sldId id="421" r:id="rId25"/>
    <p:sldId id="435" r:id="rId26"/>
    <p:sldId id="387" r:id="rId27"/>
    <p:sldId id="476" r:id="rId28"/>
    <p:sldId id="390" r:id="rId29"/>
    <p:sldId id="490" r:id="rId30"/>
    <p:sldId id="477" r:id="rId31"/>
    <p:sldId id="481" r:id="rId32"/>
    <p:sldId id="491" r:id="rId33"/>
    <p:sldId id="434" r:id="rId34"/>
    <p:sldId id="482" r:id="rId35"/>
    <p:sldId id="478" r:id="rId36"/>
    <p:sldId id="289" r:id="rId37"/>
    <p:sldId id="443" r:id="rId38"/>
    <p:sldId id="292" r:id="rId39"/>
    <p:sldId id="295" r:id="rId40"/>
    <p:sldId id="444" r:id="rId41"/>
    <p:sldId id="309" r:id="rId42"/>
    <p:sldId id="312" r:id="rId43"/>
    <p:sldId id="316" r:id="rId44"/>
    <p:sldId id="480" r:id="rId45"/>
    <p:sldId id="326" r:id="rId46"/>
    <p:sldId id="327" r:id="rId47"/>
    <p:sldId id="445" r:id="rId48"/>
    <p:sldId id="483" r:id="rId49"/>
    <p:sldId id="331" r:id="rId50"/>
    <p:sldId id="332" r:id="rId51"/>
    <p:sldId id="333" r:id="rId52"/>
    <p:sldId id="342" r:id="rId53"/>
    <p:sldId id="343" r:id="rId54"/>
    <p:sldId id="345" r:id="rId55"/>
    <p:sldId id="486" r:id="rId56"/>
    <p:sldId id="485" r:id="rId57"/>
    <p:sldId id="449" r:id="rId58"/>
    <p:sldId id="426" r:id="rId59"/>
    <p:sldId id="427" r:id="rId60"/>
    <p:sldId id="370" r:id="rId61"/>
    <p:sldId id="371" r:id="rId62"/>
    <p:sldId id="372" r:id="rId63"/>
    <p:sldId id="484" r:id="rId64"/>
    <p:sldId id="487" r:id="rId65"/>
    <p:sldId id="489" r:id="rId6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78" autoAdjust="0"/>
    <p:restoredTop sz="62039" autoAdjust="0"/>
  </p:normalViewPr>
  <p:slideViewPr>
    <p:cSldViewPr>
      <p:cViewPr varScale="1">
        <p:scale>
          <a:sx n="53" d="100"/>
          <a:sy n="53" d="100"/>
        </p:scale>
        <p:origin x="2021" y="58"/>
      </p:cViewPr>
      <p:guideLst>
        <p:guide orient="horz" pos="2160"/>
        <p:guide pos="2880"/>
      </p:guideLst>
    </p:cSldViewPr>
  </p:slideViewPr>
  <p:notesTextViewPr>
    <p:cViewPr>
      <p:scale>
        <a:sx n="1" d="1"/>
        <a:sy n="1" d="1"/>
      </p:scale>
      <p:origin x="0" y="0"/>
    </p:cViewPr>
  </p:notesTextViewPr>
  <p:sorterViewPr>
    <p:cViewPr>
      <p:scale>
        <a:sx n="66" d="100"/>
        <a:sy n="66" d="100"/>
      </p:scale>
      <p:origin x="0" y="140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C7378-FE29-4149-A3A9-8353EF76210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A3974BB2-26D3-443A-91BA-B9A49693C266}">
      <dgm:prSet phldrT="[Text]"/>
      <dgm:spPr/>
      <dgm:t>
        <a:bodyPr/>
        <a:lstStyle/>
        <a:p>
          <a:r>
            <a:rPr lang="en-GB"/>
            <a:t>Feelings</a:t>
          </a:r>
        </a:p>
      </dgm:t>
    </dgm:pt>
    <dgm:pt modelId="{BAB5E0BF-2DDE-4F05-96D3-97EC5BCA8114}" type="parTrans" cxnId="{58230B9E-E030-48CC-9872-868863C9D386}">
      <dgm:prSet/>
      <dgm:spPr/>
      <dgm:t>
        <a:bodyPr/>
        <a:lstStyle/>
        <a:p>
          <a:endParaRPr lang="en-GB"/>
        </a:p>
      </dgm:t>
    </dgm:pt>
    <dgm:pt modelId="{84B34C4E-D1D1-44B2-89EE-CCE83D02FC1E}" type="sibTrans" cxnId="{58230B9E-E030-48CC-9872-868863C9D386}">
      <dgm:prSet/>
      <dgm:spPr/>
      <dgm:t>
        <a:bodyPr/>
        <a:lstStyle/>
        <a:p>
          <a:endParaRPr lang="en-GB"/>
        </a:p>
      </dgm:t>
    </dgm:pt>
    <dgm:pt modelId="{B47582CF-5FDF-441F-90E9-3D746AB31BBD}">
      <dgm:prSet phldrT="[Text]"/>
      <dgm:spPr/>
      <dgm:t>
        <a:bodyPr/>
        <a:lstStyle/>
        <a:p>
          <a:r>
            <a:rPr lang="en-GB"/>
            <a:t>Physical symptoms</a:t>
          </a:r>
        </a:p>
      </dgm:t>
    </dgm:pt>
    <dgm:pt modelId="{1301A4BE-5BDC-4779-9EC9-6A2C9504EF33}" type="parTrans" cxnId="{8687990F-4B55-461A-A7ED-ACCD873781B6}">
      <dgm:prSet/>
      <dgm:spPr/>
      <dgm:t>
        <a:bodyPr/>
        <a:lstStyle/>
        <a:p>
          <a:endParaRPr lang="en-GB"/>
        </a:p>
      </dgm:t>
    </dgm:pt>
    <dgm:pt modelId="{D40CAC7A-EE29-4E13-94A4-A5AB1C1583ED}" type="sibTrans" cxnId="{8687990F-4B55-461A-A7ED-ACCD873781B6}">
      <dgm:prSet/>
      <dgm:spPr/>
      <dgm:t>
        <a:bodyPr/>
        <a:lstStyle/>
        <a:p>
          <a:endParaRPr lang="en-GB"/>
        </a:p>
      </dgm:t>
    </dgm:pt>
    <dgm:pt modelId="{1008D200-83C0-4947-98CC-56E86C35B261}">
      <dgm:prSet phldrT="[Text]"/>
      <dgm:spPr/>
      <dgm:t>
        <a:bodyPr/>
        <a:lstStyle/>
        <a:p>
          <a:r>
            <a:rPr lang="en-GB"/>
            <a:t>Cognitive effects</a:t>
          </a:r>
        </a:p>
      </dgm:t>
    </dgm:pt>
    <dgm:pt modelId="{4581FCB4-51CC-4573-B90C-5C1302EC745D}" type="parTrans" cxnId="{DA2DF44F-BB34-4275-BECA-DF18186B4AA7}">
      <dgm:prSet/>
      <dgm:spPr/>
      <dgm:t>
        <a:bodyPr/>
        <a:lstStyle/>
        <a:p>
          <a:endParaRPr lang="en-GB"/>
        </a:p>
      </dgm:t>
    </dgm:pt>
    <dgm:pt modelId="{0CB6B3F5-1F40-4BE8-8D50-DBC621BD2214}" type="sibTrans" cxnId="{DA2DF44F-BB34-4275-BECA-DF18186B4AA7}">
      <dgm:prSet/>
      <dgm:spPr/>
      <dgm:t>
        <a:bodyPr/>
        <a:lstStyle/>
        <a:p>
          <a:endParaRPr lang="en-GB"/>
        </a:p>
      </dgm:t>
    </dgm:pt>
    <dgm:pt modelId="{B94FEA30-0F4D-4AA2-B20D-9FB5211C334D}">
      <dgm:prSet phldrT="[Text]"/>
      <dgm:spPr/>
      <dgm:t>
        <a:bodyPr/>
        <a:lstStyle/>
        <a:p>
          <a:r>
            <a:rPr lang="en-GB"/>
            <a:t>Behaviours</a:t>
          </a:r>
        </a:p>
      </dgm:t>
    </dgm:pt>
    <dgm:pt modelId="{DB475653-CA51-4F61-A5A5-11F116C41A2D}" type="parTrans" cxnId="{99CA3A98-9817-4650-AF89-D5954FC15A72}">
      <dgm:prSet/>
      <dgm:spPr/>
      <dgm:t>
        <a:bodyPr/>
        <a:lstStyle/>
        <a:p>
          <a:endParaRPr lang="en-GB"/>
        </a:p>
      </dgm:t>
    </dgm:pt>
    <dgm:pt modelId="{79D36D02-E77E-4C33-9103-85ACDD8D6D69}" type="sibTrans" cxnId="{99CA3A98-9817-4650-AF89-D5954FC15A72}">
      <dgm:prSet/>
      <dgm:spPr/>
      <dgm:t>
        <a:bodyPr/>
        <a:lstStyle/>
        <a:p>
          <a:endParaRPr lang="en-GB"/>
        </a:p>
      </dgm:t>
    </dgm:pt>
    <dgm:pt modelId="{3DA72D56-BCC7-4853-9879-DD27C5C689C2}" type="pres">
      <dgm:prSet presAssocID="{CE0C7378-FE29-4149-A3A9-8353EF762106}" presName="Name0" presStyleCnt="0">
        <dgm:presLayoutVars>
          <dgm:dir/>
          <dgm:resizeHandles val="exact"/>
        </dgm:presLayoutVars>
      </dgm:prSet>
      <dgm:spPr/>
    </dgm:pt>
    <dgm:pt modelId="{C6057829-689D-4588-BA0C-9F32D3442ACB}" type="pres">
      <dgm:prSet presAssocID="{CE0C7378-FE29-4149-A3A9-8353EF762106}" presName="cycle" presStyleCnt="0"/>
      <dgm:spPr/>
    </dgm:pt>
    <dgm:pt modelId="{58E2108D-55BF-4EDA-B353-54E25CFB2D7F}" type="pres">
      <dgm:prSet presAssocID="{A3974BB2-26D3-443A-91BA-B9A49693C266}" presName="nodeFirstNode" presStyleLbl="node1" presStyleIdx="0" presStyleCnt="4" custRadScaleRad="98946" custRadScaleInc="-4310">
        <dgm:presLayoutVars>
          <dgm:bulletEnabled val="1"/>
        </dgm:presLayoutVars>
      </dgm:prSet>
      <dgm:spPr/>
    </dgm:pt>
    <dgm:pt modelId="{A676B179-AA75-4EE1-827C-3AD8E3B04B50}" type="pres">
      <dgm:prSet presAssocID="{84B34C4E-D1D1-44B2-89EE-CCE83D02FC1E}" presName="sibTransFirstNode" presStyleLbl="bgShp" presStyleIdx="0" presStyleCnt="1"/>
      <dgm:spPr/>
    </dgm:pt>
    <dgm:pt modelId="{51F5431A-93BC-4265-A666-80551CAC7EBE}" type="pres">
      <dgm:prSet presAssocID="{B47582CF-5FDF-441F-90E9-3D746AB31BBD}" presName="nodeFollowingNodes" presStyleLbl="node1" presStyleIdx="1" presStyleCnt="4">
        <dgm:presLayoutVars>
          <dgm:bulletEnabled val="1"/>
        </dgm:presLayoutVars>
      </dgm:prSet>
      <dgm:spPr/>
    </dgm:pt>
    <dgm:pt modelId="{E174008C-B77B-403E-A52A-F000AE31BEF5}" type="pres">
      <dgm:prSet presAssocID="{1008D200-83C0-4947-98CC-56E86C35B261}" presName="nodeFollowingNodes" presStyleLbl="node1" presStyleIdx="2" presStyleCnt="4">
        <dgm:presLayoutVars>
          <dgm:bulletEnabled val="1"/>
        </dgm:presLayoutVars>
      </dgm:prSet>
      <dgm:spPr/>
    </dgm:pt>
    <dgm:pt modelId="{84BE3156-3E46-445B-90FE-6A6474F9357F}" type="pres">
      <dgm:prSet presAssocID="{B94FEA30-0F4D-4AA2-B20D-9FB5211C334D}" presName="nodeFollowingNodes" presStyleLbl="node1" presStyleIdx="3" presStyleCnt="4">
        <dgm:presLayoutVars>
          <dgm:bulletEnabled val="1"/>
        </dgm:presLayoutVars>
      </dgm:prSet>
      <dgm:spPr/>
    </dgm:pt>
  </dgm:ptLst>
  <dgm:cxnLst>
    <dgm:cxn modelId="{8687990F-4B55-461A-A7ED-ACCD873781B6}" srcId="{CE0C7378-FE29-4149-A3A9-8353EF762106}" destId="{B47582CF-5FDF-441F-90E9-3D746AB31BBD}" srcOrd="1" destOrd="0" parTransId="{1301A4BE-5BDC-4779-9EC9-6A2C9504EF33}" sibTransId="{D40CAC7A-EE29-4E13-94A4-A5AB1C1583ED}"/>
    <dgm:cxn modelId="{B2513310-D6C8-4316-BCE6-4AE58CC02BD6}" type="presOf" srcId="{B47582CF-5FDF-441F-90E9-3D746AB31BBD}" destId="{51F5431A-93BC-4265-A666-80551CAC7EBE}" srcOrd="0" destOrd="0" presId="urn:microsoft.com/office/officeart/2005/8/layout/cycle3"/>
    <dgm:cxn modelId="{8FFA6523-2D14-48C2-BFC2-FC9695C77C72}" type="presOf" srcId="{A3974BB2-26D3-443A-91BA-B9A49693C266}" destId="{58E2108D-55BF-4EDA-B353-54E25CFB2D7F}" srcOrd="0" destOrd="0" presId="urn:microsoft.com/office/officeart/2005/8/layout/cycle3"/>
    <dgm:cxn modelId="{A6BBA964-BDB3-469B-B847-F814DCB16528}" type="presOf" srcId="{1008D200-83C0-4947-98CC-56E86C35B261}" destId="{E174008C-B77B-403E-A52A-F000AE31BEF5}" srcOrd="0" destOrd="0" presId="urn:microsoft.com/office/officeart/2005/8/layout/cycle3"/>
    <dgm:cxn modelId="{FECE166C-0C17-4302-8AFC-F240A0411536}" type="presOf" srcId="{B94FEA30-0F4D-4AA2-B20D-9FB5211C334D}" destId="{84BE3156-3E46-445B-90FE-6A6474F9357F}" srcOrd="0" destOrd="0" presId="urn:microsoft.com/office/officeart/2005/8/layout/cycle3"/>
    <dgm:cxn modelId="{DA2DF44F-BB34-4275-BECA-DF18186B4AA7}" srcId="{CE0C7378-FE29-4149-A3A9-8353EF762106}" destId="{1008D200-83C0-4947-98CC-56E86C35B261}" srcOrd="2" destOrd="0" parTransId="{4581FCB4-51CC-4573-B90C-5C1302EC745D}" sibTransId="{0CB6B3F5-1F40-4BE8-8D50-DBC621BD2214}"/>
    <dgm:cxn modelId="{99CA3A98-9817-4650-AF89-D5954FC15A72}" srcId="{CE0C7378-FE29-4149-A3A9-8353EF762106}" destId="{B94FEA30-0F4D-4AA2-B20D-9FB5211C334D}" srcOrd="3" destOrd="0" parTransId="{DB475653-CA51-4F61-A5A5-11F116C41A2D}" sibTransId="{79D36D02-E77E-4C33-9103-85ACDD8D6D69}"/>
    <dgm:cxn modelId="{58230B9E-E030-48CC-9872-868863C9D386}" srcId="{CE0C7378-FE29-4149-A3A9-8353EF762106}" destId="{A3974BB2-26D3-443A-91BA-B9A49693C266}" srcOrd="0" destOrd="0" parTransId="{BAB5E0BF-2DDE-4F05-96D3-97EC5BCA8114}" sibTransId="{84B34C4E-D1D1-44B2-89EE-CCE83D02FC1E}"/>
    <dgm:cxn modelId="{85F8A4CB-3E0C-4509-B1DE-F20AAB9073E9}" type="presOf" srcId="{84B34C4E-D1D1-44B2-89EE-CCE83D02FC1E}" destId="{A676B179-AA75-4EE1-827C-3AD8E3B04B50}" srcOrd="0" destOrd="0" presId="urn:microsoft.com/office/officeart/2005/8/layout/cycle3"/>
    <dgm:cxn modelId="{C34745DA-1B70-4F3D-92FA-D82F46A57A7F}" type="presOf" srcId="{CE0C7378-FE29-4149-A3A9-8353EF762106}" destId="{3DA72D56-BCC7-4853-9879-DD27C5C689C2}" srcOrd="0" destOrd="0" presId="urn:microsoft.com/office/officeart/2005/8/layout/cycle3"/>
    <dgm:cxn modelId="{105791B5-0F06-48F6-AA18-A01E545F1A8E}" type="presParOf" srcId="{3DA72D56-BCC7-4853-9879-DD27C5C689C2}" destId="{C6057829-689D-4588-BA0C-9F32D3442ACB}" srcOrd="0" destOrd="0" presId="urn:microsoft.com/office/officeart/2005/8/layout/cycle3"/>
    <dgm:cxn modelId="{FF279ED9-22FC-4707-B094-4A0FF1B84A19}" type="presParOf" srcId="{C6057829-689D-4588-BA0C-9F32D3442ACB}" destId="{58E2108D-55BF-4EDA-B353-54E25CFB2D7F}" srcOrd="0" destOrd="0" presId="urn:microsoft.com/office/officeart/2005/8/layout/cycle3"/>
    <dgm:cxn modelId="{B9BA7B55-4F1C-4B68-AD78-B4080F7A9BFA}" type="presParOf" srcId="{C6057829-689D-4588-BA0C-9F32D3442ACB}" destId="{A676B179-AA75-4EE1-827C-3AD8E3B04B50}" srcOrd="1" destOrd="0" presId="urn:microsoft.com/office/officeart/2005/8/layout/cycle3"/>
    <dgm:cxn modelId="{C9F97993-8130-4DE8-A326-12B15A3B670B}" type="presParOf" srcId="{C6057829-689D-4588-BA0C-9F32D3442ACB}" destId="{51F5431A-93BC-4265-A666-80551CAC7EBE}" srcOrd="2" destOrd="0" presId="urn:microsoft.com/office/officeart/2005/8/layout/cycle3"/>
    <dgm:cxn modelId="{F12F443E-9847-4C6E-9E8A-64725F96399A}" type="presParOf" srcId="{C6057829-689D-4588-BA0C-9F32D3442ACB}" destId="{E174008C-B77B-403E-A52A-F000AE31BEF5}" srcOrd="3" destOrd="0" presId="urn:microsoft.com/office/officeart/2005/8/layout/cycle3"/>
    <dgm:cxn modelId="{877413AE-99FA-4675-827E-7B915220703F}" type="presParOf" srcId="{C6057829-689D-4588-BA0C-9F32D3442ACB}" destId="{84BE3156-3E46-445B-90FE-6A6474F9357F}"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6B179-AA75-4EE1-827C-3AD8E3B04B50}">
      <dsp:nvSpPr>
        <dsp:cNvPr id="0" name=""/>
        <dsp:cNvSpPr/>
      </dsp:nvSpPr>
      <dsp:spPr>
        <a:xfrm>
          <a:off x="1013303" y="-51227"/>
          <a:ext cx="3625148" cy="3625148"/>
        </a:xfrm>
        <a:prstGeom prst="circularArrow">
          <a:avLst>
            <a:gd name="adj1" fmla="val 4668"/>
            <a:gd name="adj2" fmla="val 272909"/>
            <a:gd name="adj3" fmla="val 13016418"/>
            <a:gd name="adj4" fmla="val 17905993"/>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E2108D-55BF-4EDA-B353-54E25CFB2D7F}">
      <dsp:nvSpPr>
        <dsp:cNvPr id="0" name=""/>
        <dsp:cNvSpPr/>
      </dsp:nvSpPr>
      <dsp:spPr>
        <a:xfrm>
          <a:off x="1676403" y="16717"/>
          <a:ext cx="2298948" cy="114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Feelings</a:t>
          </a:r>
        </a:p>
      </dsp:txBody>
      <dsp:txXfrm>
        <a:off x="1732516" y="72830"/>
        <a:ext cx="2186722" cy="1037248"/>
      </dsp:txXfrm>
    </dsp:sp>
    <dsp:sp modelId="{51F5431A-93BC-4265-A666-80551CAC7EBE}">
      <dsp:nvSpPr>
        <dsp:cNvPr id="0" name=""/>
        <dsp:cNvSpPr/>
      </dsp:nvSpPr>
      <dsp:spPr>
        <a:xfrm>
          <a:off x="3047794" y="1302778"/>
          <a:ext cx="2298948" cy="114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Physical symptoms</a:t>
          </a:r>
        </a:p>
      </dsp:txBody>
      <dsp:txXfrm>
        <a:off x="3103907" y="1358891"/>
        <a:ext cx="2186722" cy="1037248"/>
      </dsp:txXfrm>
    </dsp:sp>
    <dsp:sp modelId="{E174008C-B77B-403E-A52A-F000AE31BEF5}">
      <dsp:nvSpPr>
        <dsp:cNvPr id="0" name=""/>
        <dsp:cNvSpPr/>
      </dsp:nvSpPr>
      <dsp:spPr>
        <a:xfrm>
          <a:off x="1746125" y="2604447"/>
          <a:ext cx="2298948" cy="114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Cognitive effects</a:t>
          </a:r>
        </a:p>
      </dsp:txBody>
      <dsp:txXfrm>
        <a:off x="1802238" y="2660560"/>
        <a:ext cx="2186722" cy="1037248"/>
      </dsp:txXfrm>
    </dsp:sp>
    <dsp:sp modelId="{84BE3156-3E46-445B-90FE-6A6474F9357F}">
      <dsp:nvSpPr>
        <dsp:cNvPr id="0" name=""/>
        <dsp:cNvSpPr/>
      </dsp:nvSpPr>
      <dsp:spPr>
        <a:xfrm>
          <a:off x="444456" y="1302778"/>
          <a:ext cx="2298948" cy="114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Behaviours</a:t>
          </a:r>
        </a:p>
      </dsp:txBody>
      <dsp:txXfrm>
        <a:off x="500569" y="1358891"/>
        <a:ext cx="2186722" cy="103724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A980398-8C92-48FB-AB12-E365C1C4022E}" type="datetimeFigureOut">
              <a:rPr lang="en-GB" smtClean="0"/>
              <a:pPr/>
              <a:t>10/04/2020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2BC9EDC-5241-46F2-8A69-852B4F29EAB8}" type="slidenum">
              <a:rPr lang="en-GB" smtClean="0"/>
              <a:pPr/>
              <a:t>‹#›</a:t>
            </a:fld>
            <a:endParaRPr lang="en-GB"/>
          </a:p>
        </p:txBody>
      </p:sp>
    </p:spTree>
    <p:extLst>
      <p:ext uri="{BB962C8B-B14F-4D97-AF65-F5344CB8AC3E}">
        <p14:creationId xmlns:p14="http://schemas.microsoft.com/office/powerpoint/2010/main" val="2245406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E9244DC-E56E-41C4-BA74-4738A153FFB5}" type="datetimeFigureOut">
              <a:rPr lang="en-GB" smtClean="0"/>
              <a:pPr/>
              <a:t>10/04/2020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20263E4-9CCA-4256-B83A-03EC9ABCE57D}" type="slidenum">
              <a:rPr lang="en-GB" smtClean="0"/>
              <a:pPr/>
              <a:t>‹#›</a:t>
            </a:fld>
            <a:endParaRPr lang="en-GB"/>
          </a:p>
        </p:txBody>
      </p:sp>
    </p:spTree>
    <p:extLst>
      <p:ext uri="{BB962C8B-B14F-4D97-AF65-F5344CB8AC3E}">
        <p14:creationId xmlns:p14="http://schemas.microsoft.com/office/powerpoint/2010/main" val="305324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sammabroad.org/" TargetMode="External"/><Relationship Id="rId3" Type="http://schemas.openxmlformats.org/officeDocument/2006/relationships/hyperlink" Target="mailto:info@winstonswish.org.uk" TargetMode="External"/><Relationship Id="rId7" Type="http://schemas.openxmlformats.org/officeDocument/2006/relationships/hyperlink" Target="http://www.samm.org.uk/"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tcf.org.uk/" TargetMode="External"/><Relationship Id="rId5" Type="http://schemas.openxmlformats.org/officeDocument/2006/relationships/hyperlink" Target="mailto:info@tcf.org.uk" TargetMode="External"/><Relationship Id="rId4" Type="http://schemas.openxmlformats.org/officeDocument/2006/relationships/hyperlink" Target="http://www.winstonswish.org.uk/"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 TRAINING QUESTIONS </a:t>
            </a:r>
          </a:p>
          <a:p>
            <a:endParaRPr lang="en-GB" dirty="0"/>
          </a:p>
          <a:p>
            <a:r>
              <a:rPr lang="en-GB" dirty="0"/>
              <a:t>RT – 4 </a:t>
            </a:r>
            <a:r>
              <a:rPr lang="en-GB" dirty="0" err="1"/>
              <a:t>mins</a:t>
            </a:r>
            <a:endParaRPr lang="en-GB" dirty="0"/>
          </a:p>
          <a:p>
            <a:endParaRPr lang="en-GB" dirty="0"/>
          </a:p>
          <a:p>
            <a:r>
              <a:rPr lang="en-GB" dirty="0"/>
              <a:t>Introduce selves / experience</a:t>
            </a:r>
            <a:r>
              <a:rPr lang="en-GB" baseline="0" dirty="0"/>
              <a:t> of working with critical incidents </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1</a:t>
            </a:fld>
            <a:endParaRPr lang="en-GB" dirty="0"/>
          </a:p>
        </p:txBody>
      </p:sp>
    </p:spTree>
    <p:extLst>
      <p:ext uri="{BB962C8B-B14F-4D97-AF65-F5344CB8AC3E}">
        <p14:creationId xmlns:p14="http://schemas.microsoft.com/office/powerpoint/2010/main" val="352540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 2 </a:t>
            </a:r>
            <a:r>
              <a:rPr lang="en-GB" dirty="0" err="1"/>
              <a:t>mins</a:t>
            </a:r>
            <a:r>
              <a:rPr lang="en-GB" dirty="0"/>
              <a:t> </a:t>
            </a:r>
          </a:p>
          <a:p>
            <a:endParaRPr lang="en-GB" dirty="0"/>
          </a:p>
          <a:p>
            <a:r>
              <a:rPr lang="en-GB" dirty="0"/>
              <a:t>Ask them to read? – yes </a:t>
            </a:r>
            <a:r>
              <a:rPr lang="en-GB" dirty="0">
                <a:sym typeface="Wingdings" pitchFamily="2" charset="2"/>
              </a:rPr>
              <a:t></a:t>
            </a:r>
            <a:endParaRPr lang="en-GB" dirty="0"/>
          </a:p>
          <a:p>
            <a:endParaRPr lang="en-GB" dirty="0"/>
          </a:p>
          <a:p>
            <a:r>
              <a:rPr lang="en-GB" dirty="0"/>
              <a:t>The incident might not happen in the school.</a:t>
            </a:r>
          </a:p>
          <a:p>
            <a:endParaRPr lang="en-GB" dirty="0"/>
          </a:p>
          <a:p>
            <a:r>
              <a:rPr lang="en-GB" dirty="0"/>
              <a:t>Impact of witnessing.</a:t>
            </a:r>
          </a:p>
          <a:p>
            <a:endParaRPr lang="en-GB" dirty="0"/>
          </a:p>
          <a:p>
            <a:r>
              <a:rPr lang="en-GB" dirty="0"/>
              <a:t>Contrast bereavement</a:t>
            </a:r>
            <a:r>
              <a:rPr lang="en-GB" baseline="0" dirty="0"/>
              <a:t> </a:t>
            </a:r>
            <a:r>
              <a:rPr lang="en-GB" baseline="0" dirty="0" err="1"/>
              <a:t>eg</a:t>
            </a:r>
            <a:r>
              <a:rPr lang="en-GB" baseline="0" dirty="0"/>
              <a:t>, child’s grandma dying – very distressing for them.  Not a critical incident.</a:t>
            </a:r>
            <a:endParaRPr lang="en-GB" dirty="0"/>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10</a:t>
            </a:fld>
            <a:endParaRPr lang="en-GB"/>
          </a:p>
        </p:txBody>
      </p:sp>
    </p:spTree>
    <p:extLst>
      <p:ext uri="{BB962C8B-B14F-4D97-AF65-F5344CB8AC3E}">
        <p14:creationId xmlns:p14="http://schemas.microsoft.com/office/powerpoint/2010/main" val="54383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RT – 2 </a:t>
            </a:r>
            <a:r>
              <a:rPr lang="en-GB" dirty="0" err="1"/>
              <a:t>mins</a:t>
            </a:r>
            <a:r>
              <a:rPr lang="en-GB" dirty="0"/>
              <a:t> </a:t>
            </a:r>
          </a:p>
          <a:p>
            <a:r>
              <a:rPr lang="en-GB" dirty="0"/>
              <a:t>What</a:t>
            </a:r>
            <a:r>
              <a:rPr lang="en-GB" baseline="0" dirty="0"/>
              <a:t> Salford EPS offer</a:t>
            </a:r>
          </a:p>
          <a:p>
            <a:endParaRPr lang="en-GB" baseline="0" dirty="0"/>
          </a:p>
          <a:p>
            <a:r>
              <a:rPr lang="en-GB" baseline="0" dirty="0"/>
              <a:t>EP </a:t>
            </a:r>
            <a:r>
              <a:rPr lang="en-GB" baseline="0" dirty="0" err="1"/>
              <a:t>Crit</a:t>
            </a:r>
            <a:r>
              <a:rPr lang="en-GB" baseline="0" dirty="0"/>
              <a:t> team will offer a visit within 24 hours, following your request.  We’ll sit alongside you to support you with the tough day.</a:t>
            </a:r>
          </a:p>
          <a:p>
            <a:endParaRPr lang="en-GB" baseline="0" dirty="0"/>
          </a:p>
          <a:p>
            <a:r>
              <a:rPr lang="en-GB" baseline="0" dirty="0"/>
              <a:t>Be aware that a </a:t>
            </a:r>
            <a:r>
              <a:rPr lang="en-GB" baseline="0" dirty="0" err="1"/>
              <a:t>Crit</a:t>
            </a:r>
            <a:r>
              <a:rPr lang="en-GB" baseline="0" dirty="0"/>
              <a:t> is likely to be traumatic for some people – but not all.</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11</a:t>
            </a:fld>
            <a:endParaRPr lang="en-GB"/>
          </a:p>
        </p:txBody>
      </p:sp>
    </p:spTree>
    <p:extLst>
      <p:ext uri="{BB962C8B-B14F-4D97-AF65-F5344CB8AC3E}">
        <p14:creationId xmlns:p14="http://schemas.microsoft.com/office/powerpoint/2010/main" val="4259025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RT – 2 </a:t>
            </a:r>
            <a:r>
              <a:rPr lang="en-GB" dirty="0" err="1"/>
              <a:t>mins</a:t>
            </a:r>
            <a:r>
              <a:rPr lang="en-GB" dirty="0"/>
              <a:t> </a:t>
            </a:r>
          </a:p>
          <a:p>
            <a:endParaRPr lang="en-GB" dirty="0"/>
          </a:p>
          <a:p>
            <a:r>
              <a:rPr lang="en-GB" dirty="0"/>
              <a:t>Some examples of critical incidents.  Have</a:t>
            </a:r>
            <a:r>
              <a:rPr lang="en-GB" baseline="0" dirty="0"/>
              <a:t> a read through.</a:t>
            </a:r>
          </a:p>
          <a:p>
            <a:endParaRPr lang="en-GB" baseline="0" dirty="0"/>
          </a:p>
          <a:p>
            <a:r>
              <a:rPr lang="en-GB" baseline="0" dirty="0"/>
              <a:t>Ask for a show of hands, who’s experienced on of these?</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12</a:t>
            </a:fld>
            <a:endParaRPr lang="en-GB"/>
          </a:p>
        </p:txBody>
      </p:sp>
    </p:spTree>
    <p:extLst>
      <p:ext uri="{BB962C8B-B14F-4D97-AF65-F5344CB8AC3E}">
        <p14:creationId xmlns:p14="http://schemas.microsoft.com/office/powerpoint/2010/main" val="425902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CR – 6 </a:t>
            </a:r>
            <a:r>
              <a:rPr lang="en-GB" dirty="0" err="1"/>
              <a:t>mins</a:t>
            </a:r>
            <a:r>
              <a:rPr lang="en-GB" dirty="0"/>
              <a:t> </a:t>
            </a:r>
          </a:p>
        </p:txBody>
      </p:sp>
      <p:sp>
        <p:nvSpPr>
          <p:cNvPr id="4" name="Slide Number Placeholder 3"/>
          <p:cNvSpPr>
            <a:spLocks noGrp="1"/>
          </p:cNvSpPr>
          <p:nvPr>
            <p:ph type="sldNum" sz="quarter" idx="10"/>
          </p:nvPr>
        </p:nvSpPr>
        <p:spPr/>
        <p:txBody>
          <a:bodyPr/>
          <a:lstStyle/>
          <a:p>
            <a:fld id="{720263E4-9CCA-4256-B83A-03EC9ABCE57D}" type="slidenum">
              <a:rPr lang="en-GB" smtClean="0"/>
              <a:pPr/>
              <a:t>13</a:t>
            </a:fld>
            <a:endParaRPr lang="en-GB"/>
          </a:p>
        </p:txBody>
      </p:sp>
    </p:spTree>
    <p:extLst>
      <p:ext uri="{BB962C8B-B14F-4D97-AF65-F5344CB8AC3E}">
        <p14:creationId xmlns:p14="http://schemas.microsoft.com/office/powerpoint/2010/main" val="1898982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 – 2 </a:t>
            </a:r>
            <a:r>
              <a:rPr lang="en-GB" dirty="0" err="1"/>
              <a:t>mins</a:t>
            </a:r>
            <a:r>
              <a:rPr lang="en-GB" dirty="0"/>
              <a:t> </a:t>
            </a:r>
          </a:p>
        </p:txBody>
      </p:sp>
      <p:sp>
        <p:nvSpPr>
          <p:cNvPr id="4" name="Slide Number Placeholder 3"/>
          <p:cNvSpPr>
            <a:spLocks noGrp="1"/>
          </p:cNvSpPr>
          <p:nvPr>
            <p:ph type="sldNum" sz="quarter" idx="10"/>
          </p:nvPr>
        </p:nvSpPr>
        <p:spPr/>
        <p:txBody>
          <a:bodyPr/>
          <a:lstStyle/>
          <a:p>
            <a:fld id="{720263E4-9CCA-4256-B83A-03EC9ABCE57D}" type="slidenum">
              <a:rPr lang="en-GB" smtClean="0"/>
              <a:pPr/>
              <a:t>14</a:t>
            </a:fld>
            <a:endParaRPr lang="en-GB"/>
          </a:p>
        </p:txBody>
      </p:sp>
    </p:spTree>
    <p:extLst>
      <p:ext uri="{BB962C8B-B14F-4D97-AF65-F5344CB8AC3E}">
        <p14:creationId xmlns:p14="http://schemas.microsoft.com/office/powerpoint/2010/main" val="4259025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CR – 2 </a:t>
            </a:r>
            <a:r>
              <a:rPr lang="en-GB" dirty="0" err="1"/>
              <a:t>mins</a:t>
            </a:r>
            <a:r>
              <a:rPr lang="en-GB" dirty="0"/>
              <a:t> </a:t>
            </a:r>
          </a:p>
          <a:p>
            <a:endParaRPr lang="en-GB" dirty="0"/>
          </a:p>
          <a:p>
            <a:endParaRPr lang="en-GB" dirty="0"/>
          </a:p>
          <a:p>
            <a:r>
              <a:rPr lang="en-GB" dirty="0"/>
              <a:t>ARENA</a:t>
            </a:r>
            <a:r>
              <a:rPr lang="en-GB" baseline="0" dirty="0"/>
              <a:t> </a:t>
            </a:r>
            <a:r>
              <a:rPr lang="en-GB" dirty="0"/>
              <a:t>INCIDENT WAS MULTILAYERED THERE WERE BEREAVEMENT TRAUMA AND COHESION</a:t>
            </a:r>
            <a:r>
              <a:rPr lang="en-GB" baseline="0" dirty="0"/>
              <a:t> ISSUES</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15</a:t>
            </a:fld>
            <a:endParaRPr lang="en-GB"/>
          </a:p>
        </p:txBody>
      </p:sp>
    </p:spTree>
    <p:extLst>
      <p:ext uri="{BB962C8B-B14F-4D97-AF65-F5344CB8AC3E}">
        <p14:creationId xmlns:p14="http://schemas.microsoft.com/office/powerpoint/2010/main" val="372763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 1 min </a:t>
            </a:r>
          </a:p>
          <a:p>
            <a:endParaRPr lang="en-GB" dirty="0"/>
          </a:p>
          <a:p>
            <a:r>
              <a:rPr lang="en-GB" dirty="0"/>
              <a:t>3 important tasks when</a:t>
            </a:r>
            <a:r>
              <a:rPr lang="en-GB" baseline="0" dirty="0"/>
              <a:t> responding</a:t>
            </a:r>
          </a:p>
          <a:p>
            <a:r>
              <a:rPr lang="en-GB" baseline="0" dirty="0"/>
              <a:t>Communication- staff, pupils and parents </a:t>
            </a:r>
          </a:p>
          <a:p>
            <a:r>
              <a:rPr lang="en-GB" baseline="0" dirty="0"/>
              <a:t>Support- identify who is most vulnerable</a:t>
            </a:r>
          </a:p>
          <a:p>
            <a:r>
              <a:rPr lang="en-GB" baseline="0" dirty="0"/>
              <a:t>Monitoring the well being of those you have identified </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16</a:t>
            </a:fld>
            <a:endParaRPr lang="en-GB"/>
          </a:p>
        </p:txBody>
      </p:sp>
    </p:spTree>
    <p:extLst>
      <p:ext uri="{BB962C8B-B14F-4D97-AF65-F5344CB8AC3E}">
        <p14:creationId xmlns:p14="http://schemas.microsoft.com/office/powerpoint/2010/main" val="936496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RT – 1 min </a:t>
            </a:r>
          </a:p>
          <a:p>
            <a:r>
              <a:rPr lang="en-GB" baseline="0" dirty="0"/>
              <a:t>As leaders you need to take charge by communicating clearly with the 3 groups of staff, pupils and parents.</a:t>
            </a:r>
          </a:p>
          <a:p>
            <a:r>
              <a:rPr lang="en-GB" baseline="0" dirty="0"/>
              <a:t>How you do this will convey a sense of containment to your school community.</a:t>
            </a:r>
          </a:p>
          <a:p>
            <a:r>
              <a:rPr lang="en-GB" baseline="0" dirty="0"/>
              <a:t>hand over to Lindsay </a:t>
            </a:r>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17</a:t>
            </a:fld>
            <a:endParaRPr lang="en-GB"/>
          </a:p>
        </p:txBody>
      </p:sp>
    </p:spTree>
    <p:extLst>
      <p:ext uri="{BB962C8B-B14F-4D97-AF65-F5344CB8AC3E}">
        <p14:creationId xmlns:p14="http://schemas.microsoft.com/office/powerpoint/2010/main" val="3525400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baseline="0" dirty="0"/>
              <a:t>LK – 3 </a:t>
            </a:r>
            <a:r>
              <a:rPr lang="en-GB" b="1" u="sng" baseline="0" dirty="0" err="1"/>
              <a:t>mins</a:t>
            </a:r>
            <a:r>
              <a:rPr lang="en-GB" b="1" u="sng" baseline="0" dirty="0"/>
              <a:t> </a:t>
            </a:r>
          </a:p>
          <a:p>
            <a:endParaRPr lang="en-GB" b="1" u="sng" baseline="0" dirty="0"/>
          </a:p>
          <a:p>
            <a:r>
              <a:rPr lang="en-GB" b="1" u="sng" baseline="0" dirty="0"/>
              <a:t>Establish a mini team that can support the head teacher to co-ordinate the response</a:t>
            </a:r>
          </a:p>
          <a:p>
            <a:endParaRPr lang="en-GB" b="1" u="sng" baseline="0" dirty="0"/>
          </a:p>
          <a:p>
            <a:r>
              <a:rPr lang="en-GB" b="0" u="none" baseline="0" dirty="0"/>
              <a:t>Could include deputy heads, SENCOs etc</a:t>
            </a:r>
          </a:p>
          <a:p>
            <a:endParaRPr lang="en-GB" b="0" u="none" baseline="0" dirty="0"/>
          </a:p>
          <a:p>
            <a:r>
              <a:rPr lang="en-GB" b="1" u="sng" baseline="0" dirty="0"/>
              <a:t>Establish the facts as best you can from credible sources</a:t>
            </a:r>
          </a:p>
          <a:p>
            <a:endParaRPr lang="en-GB" b="1" u="sng" baseline="0" dirty="0"/>
          </a:p>
          <a:p>
            <a:pPr>
              <a:buFont typeface="Wingdings" pitchFamily="2" charset="2"/>
              <a:buChar char="Ø"/>
            </a:pPr>
            <a:r>
              <a:rPr lang="en-GB" sz="1200" dirty="0">
                <a:solidFill>
                  <a:schemeClr val="bg2">
                    <a:lumMod val="25000"/>
                  </a:schemeClr>
                </a:solidFill>
              </a:rPr>
              <a:t>What happened?</a:t>
            </a:r>
          </a:p>
          <a:p>
            <a:pPr>
              <a:buFont typeface="Wingdings" pitchFamily="2" charset="2"/>
              <a:buChar char="Ø"/>
            </a:pPr>
            <a:r>
              <a:rPr lang="en-GB" sz="1200" dirty="0">
                <a:solidFill>
                  <a:schemeClr val="bg2">
                    <a:lumMod val="25000"/>
                  </a:schemeClr>
                </a:solidFill>
              </a:rPr>
              <a:t> Who was involved ?</a:t>
            </a:r>
          </a:p>
          <a:p>
            <a:pPr>
              <a:buFont typeface="Wingdings" pitchFamily="2" charset="2"/>
              <a:buChar char="Ø"/>
            </a:pPr>
            <a:r>
              <a:rPr lang="en-GB" sz="1200" dirty="0">
                <a:solidFill>
                  <a:schemeClr val="bg2">
                    <a:lumMod val="25000"/>
                  </a:schemeClr>
                </a:solidFill>
              </a:rPr>
              <a:t> Year group? </a:t>
            </a:r>
          </a:p>
          <a:p>
            <a:pPr>
              <a:buFont typeface="Wingdings" pitchFamily="2" charset="2"/>
              <a:buChar char="Ø"/>
            </a:pPr>
            <a:r>
              <a:rPr lang="en-GB" sz="1200" dirty="0">
                <a:solidFill>
                  <a:schemeClr val="bg2">
                    <a:lumMod val="25000"/>
                  </a:schemeClr>
                </a:solidFill>
              </a:rPr>
              <a:t> Family context?</a:t>
            </a:r>
          </a:p>
          <a:p>
            <a:endParaRPr lang="en-GB" baseline="0" dirty="0"/>
          </a:p>
          <a:p>
            <a:r>
              <a:rPr lang="en-GB" b="1" u="sng" baseline="0" dirty="0"/>
              <a:t>Identify who may be most vulnerable</a:t>
            </a:r>
          </a:p>
          <a:p>
            <a:endParaRPr lang="en-GB" baseline="0" dirty="0"/>
          </a:p>
          <a:p>
            <a:endParaRPr lang="en-GB" baseline="0" dirty="0"/>
          </a:p>
          <a:p>
            <a:r>
              <a:rPr lang="en-GB" sz="1200" kern="1200" dirty="0">
                <a:solidFill>
                  <a:schemeClr val="tx1"/>
                </a:solidFill>
                <a:latin typeface="+mn-lt"/>
                <a:ea typeface="+mn-ea"/>
                <a:cs typeface="+mn-cs"/>
              </a:rPr>
              <a:t>Request</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a visit from the Educational Psychology Services Critical Incident Team if you have children that are directly impacted or you have any questions.</a:t>
            </a:r>
          </a:p>
          <a:p>
            <a:endParaRPr lang="en-GB" sz="1200" kern="1200" dirty="0">
              <a:solidFill>
                <a:schemeClr val="tx1"/>
              </a:solidFill>
              <a:latin typeface="+mn-lt"/>
              <a:ea typeface="+mn-ea"/>
              <a:cs typeface="+mn-cs"/>
            </a:endParaRPr>
          </a:p>
          <a:p>
            <a:r>
              <a:rPr lang="en-GB" sz="1200" b="1" u="sng" kern="1200" dirty="0">
                <a:solidFill>
                  <a:schemeClr val="tx1"/>
                </a:solidFill>
                <a:latin typeface="+mn-lt"/>
                <a:ea typeface="+mn-ea"/>
                <a:cs typeface="+mn-cs"/>
              </a:rPr>
              <a:t>Identify</a:t>
            </a:r>
            <a:r>
              <a:rPr lang="en-GB" sz="1200" b="1" u="sng" kern="1200" baseline="0" dirty="0">
                <a:solidFill>
                  <a:schemeClr val="tx1"/>
                </a:solidFill>
                <a:latin typeface="+mn-lt"/>
                <a:ea typeface="+mn-ea"/>
                <a:cs typeface="+mn-cs"/>
              </a:rPr>
              <a:t> responsibilities in this team</a:t>
            </a:r>
          </a:p>
          <a:p>
            <a:r>
              <a:rPr lang="en-GB" sz="120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25000"/>
                  </a:schemeClr>
                </a:solidFill>
              </a:rPr>
              <a:t>e.g. monitoring social media, </a:t>
            </a:r>
            <a:r>
              <a:rPr lang="en-GB" sz="1200" baseline="0" dirty="0">
                <a:solidFill>
                  <a:schemeClr val="tx1"/>
                </a:solidFill>
              </a:rPr>
              <a:t>w</a:t>
            </a:r>
            <a:r>
              <a:rPr lang="en-GB" baseline="0" dirty="0"/>
              <a:t>ho is going to communicate with children / teaching staff / form tutors / team above </a:t>
            </a:r>
          </a:p>
          <a:p>
            <a:r>
              <a:rPr lang="en-GB" sz="1200" dirty="0">
                <a:solidFill>
                  <a:schemeClr val="bg2">
                    <a:lumMod val="25000"/>
                  </a:schemeClr>
                </a:solidFill>
              </a:rPr>
              <a:t> point of contact for anyone directly impacted by the event.</a:t>
            </a:r>
            <a:endParaRPr lang="en-GB" baseline="0" dirty="0"/>
          </a:p>
          <a:p>
            <a:endParaRPr lang="en-GB" u="sng"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18</a:t>
            </a:fld>
            <a:endParaRPr lang="en-GB"/>
          </a:p>
        </p:txBody>
      </p:sp>
    </p:spTree>
    <p:extLst>
      <p:ext uri="{BB962C8B-B14F-4D97-AF65-F5344CB8AC3E}">
        <p14:creationId xmlns:p14="http://schemas.microsoft.com/office/powerpoint/2010/main" val="3525400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LK – 3 </a:t>
            </a:r>
            <a:r>
              <a:rPr lang="en-GB" sz="1200" dirty="0" err="1"/>
              <a:t>mins</a:t>
            </a:r>
            <a:r>
              <a:rPr lang="en-GB" sz="1200" baseline="0" dirty="0"/>
              <a:t> </a:t>
            </a: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dirty="0"/>
              <a:t>Could make slide to show buzz words/phrases. </a:t>
            </a:r>
            <a:r>
              <a:rPr lang="en-GB" sz="1200" dirty="0"/>
              <a:t> But don’t lose too much detail on the balance</a:t>
            </a:r>
            <a:r>
              <a:rPr lang="en-GB" sz="1200" baseline="0" dirty="0"/>
              <a:t> of 1 and 2</a:t>
            </a: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Try to ensure that </a:t>
            </a:r>
            <a:r>
              <a:rPr lang="en-GB" sz="1200" b="1" u="sng" dirty="0"/>
              <a:t>all</a:t>
            </a:r>
            <a:r>
              <a:rPr lang="en-GB" sz="1200" dirty="0"/>
              <a:t> school staff are present e.g. team meeting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Scripts – share </a:t>
            </a:r>
            <a:r>
              <a:rPr lang="en-GB" sz="1200" dirty="0"/>
              <a:t>with staff if asking them to communicate news or information to children </a:t>
            </a:r>
            <a:endParaRPr lang="en-GB" baseline="0" dirty="0"/>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19</a:t>
            </a:fld>
            <a:endParaRPr lang="en-GB"/>
          </a:p>
        </p:txBody>
      </p:sp>
    </p:spTree>
    <p:extLst>
      <p:ext uri="{BB962C8B-B14F-4D97-AF65-F5344CB8AC3E}">
        <p14:creationId xmlns:p14="http://schemas.microsoft.com/office/powerpoint/2010/main" val="268982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 1 min </a:t>
            </a:r>
          </a:p>
        </p:txBody>
      </p:sp>
      <p:sp>
        <p:nvSpPr>
          <p:cNvPr id="4" name="Slide Number Placeholder 3"/>
          <p:cNvSpPr>
            <a:spLocks noGrp="1"/>
          </p:cNvSpPr>
          <p:nvPr>
            <p:ph type="sldNum" sz="quarter" idx="10"/>
          </p:nvPr>
        </p:nvSpPr>
        <p:spPr/>
        <p:txBody>
          <a:bodyPr/>
          <a:lstStyle/>
          <a:p>
            <a:fld id="{720263E4-9CCA-4256-B83A-03EC9ABCE57D}" type="slidenum">
              <a:rPr lang="en-GB" smtClean="0"/>
              <a:pPr/>
              <a:t>2</a:t>
            </a:fld>
            <a:endParaRPr lang="en-GB"/>
          </a:p>
        </p:txBody>
      </p:sp>
    </p:spTree>
    <p:extLst>
      <p:ext uri="{BB962C8B-B14F-4D97-AF65-F5344CB8AC3E}">
        <p14:creationId xmlns:p14="http://schemas.microsoft.com/office/powerpoint/2010/main" val="3727898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LK – 3 </a:t>
            </a:r>
            <a:r>
              <a:rPr lang="en-GB" dirty="0" err="1"/>
              <a:t>mins</a:t>
            </a:r>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Some of this repeats what we have said previously about</a:t>
            </a:r>
            <a:r>
              <a:rPr lang="en-GB" baseline="0" dirty="0"/>
              <a:t> communicating to staff</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 the first instances children are best supported by those that know them and love them</a:t>
            </a:r>
          </a:p>
          <a:p>
            <a:pPr marL="0" marR="0" indent="0" algn="l" defTabSz="914400" rtl="0" eaLnBrk="1" fontAlgn="auto" latinLnBrk="0" hangingPunct="1">
              <a:lnSpc>
                <a:spcPct val="100000"/>
              </a:lnSpc>
              <a:spcBef>
                <a:spcPts val="0"/>
              </a:spcBef>
              <a:spcAft>
                <a:spcPts val="0"/>
              </a:spcAft>
              <a:buClrTx/>
              <a:buSzTx/>
              <a:buFontTx/>
              <a:buNone/>
              <a:tabLst/>
              <a:defRPr/>
            </a:pPr>
            <a:br>
              <a:rPr lang="en-GB" dirty="0"/>
            </a:br>
            <a:r>
              <a:rPr lang="en-GB" dirty="0"/>
              <a:t>Just</a:t>
            </a:r>
            <a:r>
              <a:rPr lang="en-GB" baseline="0" dirty="0"/>
              <a:t> as we noted in the </a:t>
            </a:r>
            <a:r>
              <a:rPr lang="en-GB" baseline="0" dirty="0" err="1"/>
              <a:t>prev</a:t>
            </a:r>
            <a:r>
              <a:rPr lang="en-GB" baseline="0" dirty="0"/>
              <a:t> slide, the importance of keeping school routines in place, it is vital that parents keep home routines in place as well. One of the findings that came out of </a:t>
            </a:r>
            <a:r>
              <a:rPr lang="en-GB" baseline="0" dirty="0" err="1"/>
              <a:t>Dunblane</a:t>
            </a:r>
            <a:r>
              <a:rPr lang="en-GB" baseline="0" dirty="0"/>
              <a:t> – those families who kept up routine and expectations of behaviour- those children recovered quicker.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Show handout of how to support children after frightening events.</a:t>
            </a:r>
            <a:endParaRPr lang="en-GB" dirty="0"/>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20</a:t>
            </a:fld>
            <a:endParaRPr lang="en-GB"/>
          </a:p>
        </p:txBody>
      </p:sp>
    </p:spTree>
    <p:extLst>
      <p:ext uri="{BB962C8B-B14F-4D97-AF65-F5344CB8AC3E}">
        <p14:creationId xmlns:p14="http://schemas.microsoft.com/office/powerpoint/2010/main" val="4259025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latin typeface="+mn-lt"/>
                <a:ea typeface="+mn-ea"/>
                <a:cs typeface="+mn-cs"/>
              </a:rPr>
              <a:t>LK – 3 </a:t>
            </a:r>
            <a:r>
              <a:rPr lang="en-GB" sz="1200" b="1" u="sng" kern="1200" dirty="0" err="1">
                <a:solidFill>
                  <a:schemeClr val="tx1"/>
                </a:solidFill>
                <a:latin typeface="+mn-lt"/>
                <a:ea typeface="+mn-ea"/>
                <a:cs typeface="+mn-cs"/>
              </a:rPr>
              <a:t>mins</a:t>
            </a:r>
            <a:r>
              <a:rPr lang="en-GB" sz="1200" b="1" u="sng" kern="1200" dirty="0">
                <a:solidFill>
                  <a:schemeClr val="tx1"/>
                </a:solidFill>
                <a:latin typeface="+mn-lt"/>
                <a:ea typeface="+mn-ea"/>
                <a:cs typeface="+mn-cs"/>
              </a:rPr>
              <a:t> </a:t>
            </a:r>
          </a:p>
          <a:p>
            <a:endParaRPr lang="en-GB" sz="1200" b="1" u="sng" kern="1200" dirty="0">
              <a:solidFill>
                <a:schemeClr val="tx1"/>
              </a:solidFill>
              <a:latin typeface="+mn-lt"/>
              <a:ea typeface="+mn-ea"/>
              <a:cs typeface="+mn-cs"/>
            </a:endParaRPr>
          </a:p>
          <a:p>
            <a:r>
              <a:rPr lang="en-GB" sz="1200" b="1" u="sng" kern="1200" dirty="0">
                <a:solidFill>
                  <a:schemeClr val="tx1"/>
                </a:solidFill>
                <a:latin typeface="+mn-lt"/>
                <a:ea typeface="+mn-ea"/>
                <a:cs typeface="+mn-cs"/>
              </a:rPr>
              <a:t>Talk using words children</a:t>
            </a:r>
            <a:r>
              <a:rPr lang="en-GB" sz="1200" b="1" u="sng" kern="1200" baseline="0" dirty="0">
                <a:solidFill>
                  <a:schemeClr val="tx1"/>
                </a:solidFill>
                <a:latin typeface="+mn-lt"/>
                <a:ea typeface="+mn-ea"/>
                <a:cs typeface="+mn-cs"/>
              </a:rPr>
              <a:t> understand – </a:t>
            </a:r>
            <a:r>
              <a:rPr lang="en-GB" sz="1200" b="0" u="none" kern="1200" baseline="0" dirty="0">
                <a:solidFill>
                  <a:schemeClr val="tx1"/>
                </a:solidFill>
                <a:latin typeface="+mn-lt"/>
                <a:ea typeface="+mn-ea"/>
                <a:cs typeface="+mn-cs"/>
              </a:rPr>
              <a:t>e.g. “I’m so sorry that your friend Noah has died. The must be very upsetting.”</a:t>
            </a:r>
            <a:endParaRPr lang="en-GB" sz="1200" b="1" u="sng" kern="1200" baseline="0" dirty="0">
              <a:solidFill>
                <a:schemeClr val="tx1"/>
              </a:solidFill>
              <a:latin typeface="+mn-lt"/>
              <a:ea typeface="+mn-ea"/>
              <a:cs typeface="+mn-cs"/>
            </a:endParaRPr>
          </a:p>
          <a:p>
            <a:endParaRPr lang="en-GB" sz="1200" b="1" u="sng" kern="1200" baseline="0" dirty="0">
              <a:solidFill>
                <a:schemeClr val="tx1"/>
              </a:solidFill>
              <a:latin typeface="+mn-lt"/>
              <a:ea typeface="+mn-ea"/>
              <a:cs typeface="+mn-cs"/>
            </a:endParaRPr>
          </a:p>
          <a:p>
            <a:r>
              <a:rPr lang="en-GB" sz="1200" b="1" u="sng" kern="1200" baseline="0" dirty="0">
                <a:solidFill>
                  <a:schemeClr val="tx1"/>
                </a:solidFill>
                <a:latin typeface="+mn-lt"/>
                <a:ea typeface="+mn-ea"/>
                <a:cs typeface="+mn-cs"/>
              </a:rPr>
              <a:t>Answer questions as honestly as you can</a:t>
            </a:r>
          </a:p>
          <a:p>
            <a:endParaRPr lang="en-GB" sz="1200" b="1" u="sng" kern="1200" baseline="0" dirty="0">
              <a:solidFill>
                <a:schemeClr val="tx1"/>
              </a:solidFill>
              <a:latin typeface="+mn-lt"/>
              <a:ea typeface="+mn-ea"/>
              <a:cs typeface="+mn-cs"/>
            </a:endParaRPr>
          </a:p>
          <a:p>
            <a:r>
              <a:rPr lang="en-GB" dirty="0"/>
              <a:t>Children cannot be totally protected so they need to know they can ask you about it.</a:t>
            </a:r>
            <a:r>
              <a:rPr lang="en-GB" baseline="0" dirty="0"/>
              <a:t> </a:t>
            </a:r>
            <a:r>
              <a:rPr lang="en-GB" dirty="0"/>
              <a:t>Taboo subjects create anxiety in child as they will get their information from unreliable sources such as other children.</a:t>
            </a:r>
            <a:r>
              <a:rPr lang="en-GB" baseline="0" dirty="0"/>
              <a:t> </a:t>
            </a:r>
            <a:r>
              <a:rPr lang="en-GB" dirty="0"/>
              <a:t>However do not allow children to watch graphic images particularly repeatedly</a:t>
            </a:r>
          </a:p>
          <a:p>
            <a:r>
              <a:rPr lang="en-GB" sz="1200" b="1" u="sng" kern="1200" baseline="0" dirty="0">
                <a:solidFill>
                  <a:schemeClr val="tx1"/>
                </a:solidFill>
                <a:latin typeface="+mn-lt"/>
                <a:ea typeface="+mn-ea"/>
                <a:cs typeface="+mn-cs"/>
              </a:rPr>
              <a:t> </a:t>
            </a:r>
          </a:p>
          <a:p>
            <a:r>
              <a:rPr lang="en-GB" sz="1200" b="1" u="sng" kern="1200" baseline="0" dirty="0">
                <a:solidFill>
                  <a:schemeClr val="tx1"/>
                </a:solidFill>
                <a:latin typeface="+mn-lt"/>
                <a:ea typeface="+mn-ea"/>
                <a:cs typeface="+mn-cs"/>
              </a:rPr>
              <a:t>Follow their lead </a:t>
            </a:r>
            <a:r>
              <a:rPr lang="en-GB" sz="1200" dirty="0"/>
              <a:t> if they need to talk let them; if not, respect that too. If they ask questions they are ready to hear the answer</a:t>
            </a:r>
            <a:endParaRPr lang="en-GB" sz="1200" b="1" u="sng" kern="1200" baseline="0" dirty="0">
              <a:solidFill>
                <a:schemeClr val="tx1"/>
              </a:solidFill>
              <a:latin typeface="+mn-lt"/>
              <a:ea typeface="+mn-ea"/>
              <a:cs typeface="+mn-cs"/>
            </a:endParaRPr>
          </a:p>
          <a:p>
            <a:endParaRPr lang="en-GB" sz="1200" b="1" u="sng"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Some children will want to talk about what they have seen and heard. It is important that children are allowed to ask questions and talk. Adults need to be honest about the situation as they are likely to be hearing about it in the media. It is helpful to give messages of safety </a:t>
            </a:r>
            <a:r>
              <a:rPr lang="en-GB" sz="1200" kern="1200" dirty="0" err="1">
                <a:solidFill>
                  <a:schemeClr val="tx1"/>
                </a:solidFill>
                <a:latin typeface="+mn-lt"/>
                <a:ea typeface="+mn-ea"/>
                <a:cs typeface="+mn-cs"/>
              </a:rPr>
              <a:t>eg</a:t>
            </a:r>
            <a:r>
              <a:rPr lang="en-GB" sz="1200" kern="1200" dirty="0">
                <a:solidFill>
                  <a:schemeClr val="tx1"/>
                </a:solidFill>
                <a:latin typeface="+mn-lt"/>
                <a:ea typeface="+mn-ea"/>
                <a:cs typeface="+mn-cs"/>
              </a:rPr>
              <a:t>. Nobody is allowed in school that we don’t know and the police are working hard to keep everyone safe.</a:t>
            </a:r>
          </a:p>
          <a:p>
            <a:endParaRPr lang="en-GB" sz="1200" b="1" u="sng" kern="1200" baseline="0" dirty="0">
              <a:solidFill>
                <a:schemeClr val="tx1"/>
              </a:solidFill>
              <a:latin typeface="+mn-lt"/>
              <a:ea typeface="+mn-ea"/>
              <a:cs typeface="+mn-cs"/>
            </a:endParaRPr>
          </a:p>
          <a:p>
            <a:r>
              <a:rPr lang="en-GB" sz="1200" b="1" u="sng" kern="1200" baseline="0" dirty="0">
                <a:solidFill>
                  <a:schemeClr val="tx1"/>
                </a:solidFill>
                <a:latin typeface="+mn-lt"/>
                <a:ea typeface="+mn-ea"/>
                <a:cs typeface="+mn-cs"/>
              </a:rPr>
              <a:t>Acknowledge their feelings  - </a:t>
            </a:r>
            <a:r>
              <a:rPr lang="en-GB" sz="1200" dirty="0"/>
              <a:t>– all feelings are okay. Don’t be afraid to show children how </a:t>
            </a:r>
            <a:r>
              <a:rPr lang="en-GB" sz="1200" u="sng" dirty="0"/>
              <a:t>you</a:t>
            </a:r>
            <a:r>
              <a:rPr lang="en-GB" sz="1200" dirty="0"/>
              <a:t> are feeling.</a:t>
            </a:r>
            <a:endParaRPr lang="en-GB" sz="1200" b="1" u="sng" kern="1200" baseline="0" dirty="0">
              <a:solidFill>
                <a:schemeClr val="tx1"/>
              </a:solidFill>
              <a:latin typeface="+mn-lt"/>
              <a:ea typeface="+mn-ea"/>
              <a:cs typeface="+mn-cs"/>
            </a:endParaRPr>
          </a:p>
          <a:p>
            <a:endParaRPr lang="en-GB" sz="1200" b="1" u="sng" kern="1200" baseline="0" dirty="0">
              <a:solidFill>
                <a:schemeClr val="tx1"/>
              </a:solidFill>
              <a:latin typeface="+mn-lt"/>
              <a:ea typeface="+mn-ea"/>
              <a:cs typeface="+mn-cs"/>
            </a:endParaRPr>
          </a:p>
          <a:p>
            <a:r>
              <a:rPr lang="en-GB" sz="1200" kern="1200" dirty="0">
                <a:solidFill>
                  <a:schemeClr val="tx1"/>
                </a:solidFill>
                <a:latin typeface="+mn-lt"/>
                <a:ea typeface="+mn-ea"/>
                <a:cs typeface="+mn-cs"/>
              </a:rPr>
              <a:t>In situations like this one it is important that we give out key messages of solidarity to children and staff and that we don’t allow perpetrators to divide communities. </a:t>
            </a: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Leaders need to instil hope and growth in their school community and a coming together of different groups.</a:t>
            </a:r>
          </a:p>
          <a:p>
            <a:endParaRPr lang="en-GB" dirty="0"/>
          </a:p>
          <a:p>
            <a:r>
              <a:rPr lang="en-GB" dirty="0"/>
              <a:t>Some adults may find it difficul</a:t>
            </a:r>
            <a:r>
              <a:rPr lang="en-GB" baseline="0" dirty="0"/>
              <a:t>t to talk to children about …. Use support available. </a:t>
            </a:r>
            <a:endParaRPr lang="en-GB" dirty="0"/>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21</a:t>
            </a:fld>
            <a:endParaRPr lang="en-GB"/>
          </a:p>
        </p:txBody>
      </p:sp>
    </p:spTree>
    <p:extLst>
      <p:ext uri="{BB962C8B-B14F-4D97-AF65-F5344CB8AC3E}">
        <p14:creationId xmlns:p14="http://schemas.microsoft.com/office/powerpoint/2010/main" val="4259025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LK – 2</a:t>
            </a:r>
            <a:r>
              <a:rPr lang="en-GB" sz="1200" baseline="0" dirty="0"/>
              <a:t> </a:t>
            </a:r>
            <a:r>
              <a:rPr lang="en-GB" sz="1200" baseline="0" dirty="0" err="1"/>
              <a:t>mins</a:t>
            </a:r>
            <a:r>
              <a:rPr lang="en-GB" sz="1200" baseline="0" dirty="0"/>
              <a:t> </a:t>
            </a:r>
            <a:endParaRPr lang="en-GB" sz="1200" dirty="0"/>
          </a:p>
          <a:p>
            <a:endParaRPr lang="en-GB" sz="1200" dirty="0"/>
          </a:p>
          <a:p>
            <a:r>
              <a:rPr lang="en-GB" sz="1200" dirty="0"/>
              <a:t>Language: the other children in their group, specifically as to how to be kind and  supportive. It may help to think through the particular words or phrases children might use.</a:t>
            </a:r>
            <a:br>
              <a:rPr lang="en-GB" sz="1200" dirty="0"/>
            </a:br>
            <a:r>
              <a:rPr lang="en-GB" sz="1200" dirty="0"/>
              <a:t>- (for  example some children will find playing and drawing  easier than talking).</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22</a:t>
            </a:fld>
            <a:endParaRPr lang="en-GB"/>
          </a:p>
        </p:txBody>
      </p:sp>
    </p:spTree>
    <p:extLst>
      <p:ext uri="{BB962C8B-B14F-4D97-AF65-F5344CB8AC3E}">
        <p14:creationId xmlns:p14="http://schemas.microsoft.com/office/powerpoint/2010/main" val="4259025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CR – 10 </a:t>
            </a:r>
            <a:r>
              <a:rPr lang="en-US" sz="1200" b="1" kern="1200" dirty="0" err="1">
                <a:solidFill>
                  <a:schemeClr val="tx1"/>
                </a:solidFill>
                <a:latin typeface="+mn-lt"/>
                <a:ea typeface="+mn-ea"/>
                <a:cs typeface="+mn-cs"/>
              </a:rPr>
              <a:t>mins</a:t>
            </a:r>
            <a:r>
              <a:rPr lang="en-US" sz="1200" b="1"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Go back to the Activity earlier when you shared a </a:t>
            </a:r>
            <a:r>
              <a:rPr lang="en-US" sz="1200" b="1" kern="1200" dirty="0" err="1">
                <a:solidFill>
                  <a:schemeClr val="tx1"/>
                </a:solidFill>
                <a:latin typeface="+mn-lt"/>
                <a:ea typeface="+mn-ea"/>
                <a:cs typeface="+mn-cs"/>
              </a:rPr>
              <a:t>Crit</a:t>
            </a:r>
            <a:r>
              <a:rPr lang="en-US" sz="1200" b="1" kern="1200" dirty="0">
                <a:solidFill>
                  <a:schemeClr val="tx1"/>
                </a:solidFill>
                <a:latin typeface="+mn-lt"/>
                <a:ea typeface="+mn-ea"/>
                <a:cs typeface="+mn-cs"/>
              </a:rPr>
              <a:t> you had responded to in the past.  Imagine a question a parent might</a:t>
            </a:r>
            <a:r>
              <a:rPr lang="en-US" sz="1200" b="1" kern="1200" baseline="0" dirty="0">
                <a:solidFill>
                  <a:schemeClr val="tx1"/>
                </a:solidFill>
                <a:latin typeface="+mn-lt"/>
                <a:ea typeface="+mn-ea"/>
                <a:cs typeface="+mn-cs"/>
              </a:rPr>
              <a:t> ask and a question a child might ask following the incident..  Then, with your partner work out what you would say in answer to each question.</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Educational Psychology</a:t>
            </a:r>
            <a:r>
              <a:rPr lang="en-US" sz="1200" b="1" kern="1200" baseline="0" dirty="0">
                <a:solidFill>
                  <a:schemeClr val="tx1"/>
                </a:solidFill>
                <a:latin typeface="+mn-lt"/>
                <a:ea typeface="+mn-ea"/>
                <a:cs typeface="+mn-cs"/>
              </a:rPr>
              <a:t> Services</a:t>
            </a:r>
          </a:p>
          <a:p>
            <a:r>
              <a:rPr lang="en-US" sz="1200" b="1" kern="1200" baseline="0" dirty="0">
                <a:solidFill>
                  <a:schemeClr val="tx1"/>
                </a:solidFill>
                <a:latin typeface="+mn-lt"/>
                <a:ea typeface="+mn-ea"/>
                <a:cs typeface="+mn-cs"/>
              </a:rPr>
              <a:t>North West</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Winston’s Wish </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Guidance, support and information for anyone caring for a bereaved child. Winston’s Wish also offers particular support to those bereaved through murder or manslaughter</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Helpline: 08088 020 021 – open Monday to Friday, 9am to 5pm</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E-mail: </a:t>
            </a:r>
            <a:r>
              <a:rPr lang="en-US" sz="1200" u="none" strike="noStrike" kern="1200" dirty="0">
                <a:solidFill>
                  <a:schemeClr val="tx1"/>
                </a:solidFill>
                <a:latin typeface="+mn-lt"/>
                <a:ea typeface="+mn-ea"/>
                <a:cs typeface="+mn-cs"/>
                <a:hlinkClick r:id="rId3"/>
              </a:rPr>
              <a:t>info@winstonswish.org.uk</a:t>
            </a:r>
            <a:br>
              <a:rPr lang="en-US" sz="1200" kern="1200" dirty="0">
                <a:solidFill>
                  <a:schemeClr val="tx1"/>
                </a:solidFill>
                <a:latin typeface="+mn-lt"/>
                <a:ea typeface="+mn-ea"/>
                <a:cs typeface="+mn-cs"/>
              </a:rPr>
            </a:br>
            <a:r>
              <a:rPr lang="en-US" sz="1200" u="none" strike="noStrike" kern="1200" dirty="0">
                <a:solidFill>
                  <a:schemeClr val="tx1"/>
                </a:solidFill>
                <a:latin typeface="+mn-lt"/>
                <a:ea typeface="+mn-ea"/>
                <a:cs typeface="+mn-cs"/>
                <a:hlinkClick r:id="rId4"/>
              </a:rPr>
              <a:t>www.winstonswish.org.uk</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Child Bereavement UK</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Guidance, support and information for anyone caring for a bereaved child</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Helpline: 0800 02 888 40 – open Monday to Friday, 9am to 5pm</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Email: info@childbereavement.org.uk</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www.childbereavement.org.uk</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Cruse</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Support for the bereaved, including a network of local groups</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0844 477 9400 – open Monday to Friday, 9.30am to 5pm</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Email: helpline@cruse.org.uk</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www.cruse.org.uk</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GB" sz="1200" b="1" kern="1200" dirty="0">
                <a:solidFill>
                  <a:schemeClr val="tx1"/>
                </a:solidFill>
                <a:latin typeface="+mn-lt"/>
                <a:ea typeface="+mn-ea"/>
                <a:cs typeface="+mn-cs"/>
              </a:rPr>
              <a:t>Child Death Helpline </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Helpline for anyone affected by the death of a child of any age</a:t>
            </a:r>
          </a:p>
          <a:p>
            <a:r>
              <a:rPr lang="en-GB" sz="1200" kern="1200" dirty="0">
                <a:solidFill>
                  <a:schemeClr val="tx1"/>
                </a:solidFill>
                <a:latin typeface="+mn-lt"/>
                <a:ea typeface="+mn-ea"/>
                <a:cs typeface="+mn-cs"/>
              </a:rPr>
              <a:t>0800 282 986</a:t>
            </a:r>
          </a:p>
          <a:p>
            <a:r>
              <a:rPr lang="en-GB" sz="1200" kern="1200" dirty="0">
                <a:solidFill>
                  <a:schemeClr val="tx1"/>
                </a:solidFill>
                <a:latin typeface="+mn-lt"/>
                <a:ea typeface="+mn-ea"/>
                <a:cs typeface="+mn-cs"/>
              </a:rPr>
              <a:t>www.childdeathhelpline.org.uk</a:t>
            </a:r>
          </a:p>
          <a:p>
            <a:r>
              <a:rPr lang="en-US" sz="1200" b="1"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The Compassionate Friends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Support for bereaved parents who have experienced the death of a child of any age and from any cause.</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Phone: 0845 123 2304</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E-mail: </a:t>
            </a:r>
            <a:r>
              <a:rPr lang="en-US" sz="1200" u="none" strike="noStrike" kern="1200" dirty="0">
                <a:solidFill>
                  <a:schemeClr val="tx1"/>
                </a:solidFill>
                <a:latin typeface="+mn-lt"/>
                <a:ea typeface="+mn-ea"/>
                <a:cs typeface="+mn-cs"/>
                <a:hlinkClick r:id="rId5"/>
              </a:rPr>
              <a:t>info@tcf.org.uk</a:t>
            </a:r>
            <a:br>
              <a:rPr lang="en-US" sz="1200" kern="1200" dirty="0">
                <a:solidFill>
                  <a:schemeClr val="tx1"/>
                </a:solidFill>
                <a:latin typeface="+mn-lt"/>
                <a:ea typeface="+mn-ea"/>
                <a:cs typeface="+mn-cs"/>
              </a:rPr>
            </a:br>
            <a:r>
              <a:rPr lang="en-US" sz="1200" u="none" strike="noStrike" kern="1200" dirty="0">
                <a:solidFill>
                  <a:schemeClr val="tx1"/>
                </a:solidFill>
                <a:latin typeface="+mn-lt"/>
                <a:ea typeface="+mn-ea"/>
                <a:cs typeface="+mn-cs"/>
                <a:hlinkClick r:id="rId6"/>
              </a:rPr>
              <a:t>www.tcf.org.uk</a:t>
            </a:r>
            <a:endParaRPr lang="en-GB" sz="1200" kern="1200" dirty="0">
              <a:solidFill>
                <a:schemeClr val="tx1"/>
              </a:solidFill>
              <a:latin typeface="+mn-lt"/>
              <a:ea typeface="+mn-ea"/>
              <a:cs typeface="+mn-cs"/>
            </a:endParaRPr>
          </a:p>
          <a:p>
            <a:r>
              <a:rPr lang="en-GB" sz="1200" b="1"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GB" sz="1200" b="1" kern="1200" dirty="0" err="1">
                <a:solidFill>
                  <a:schemeClr val="tx1"/>
                </a:solidFill>
                <a:latin typeface="+mn-lt"/>
                <a:ea typeface="+mn-ea"/>
                <a:cs typeface="+mn-cs"/>
              </a:rPr>
              <a:t>ChildLine</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Helpline for children to talk about anything that worries them</a:t>
            </a:r>
          </a:p>
          <a:p>
            <a:r>
              <a:rPr lang="en-GB" sz="1200" kern="1200" dirty="0">
                <a:solidFill>
                  <a:schemeClr val="tx1"/>
                </a:solidFill>
                <a:latin typeface="+mn-lt"/>
                <a:ea typeface="+mn-ea"/>
                <a:cs typeface="+mn-cs"/>
              </a:rPr>
              <a:t>0800 1111 24 hours a day, every day</a:t>
            </a:r>
          </a:p>
          <a:p>
            <a:r>
              <a:rPr lang="en-GB" sz="1200" kern="1200" dirty="0">
                <a:solidFill>
                  <a:schemeClr val="tx1"/>
                </a:solidFill>
                <a:latin typeface="+mn-lt"/>
                <a:ea typeface="+mn-ea"/>
                <a:cs typeface="+mn-cs"/>
              </a:rPr>
              <a:t>www.childline.org.uk</a:t>
            </a:r>
          </a:p>
          <a:p>
            <a:r>
              <a:rPr lang="en-GB"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SAMM – Support After Murder or Manslaughter</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Offers emotional support to those bereaved through murder or manslaughter, in this country or abroad.</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Phone: 08458 723440</a:t>
            </a:r>
            <a:br>
              <a:rPr lang="en-US" sz="1200" kern="1200" dirty="0">
                <a:solidFill>
                  <a:schemeClr val="tx1"/>
                </a:solidFill>
                <a:latin typeface="+mn-lt"/>
                <a:ea typeface="+mn-ea"/>
                <a:cs typeface="+mn-cs"/>
              </a:rPr>
            </a:br>
            <a:r>
              <a:rPr lang="en-US" sz="1200" u="none" strike="noStrike" kern="1200" dirty="0">
                <a:solidFill>
                  <a:schemeClr val="tx1"/>
                </a:solidFill>
                <a:latin typeface="+mn-lt"/>
                <a:ea typeface="+mn-ea"/>
                <a:cs typeface="+mn-cs"/>
                <a:hlinkClick r:id="rId7"/>
              </a:rPr>
              <a:t>www.samm.org.uk</a:t>
            </a:r>
            <a:br>
              <a:rPr lang="en-US" sz="1200" kern="1200" dirty="0">
                <a:solidFill>
                  <a:schemeClr val="tx1"/>
                </a:solidFill>
                <a:latin typeface="+mn-lt"/>
                <a:ea typeface="+mn-ea"/>
                <a:cs typeface="+mn-cs"/>
              </a:rPr>
            </a:br>
            <a:r>
              <a:rPr lang="en-US" sz="1200" u="none" strike="noStrike" kern="1200" dirty="0">
                <a:solidFill>
                  <a:schemeClr val="tx1"/>
                </a:solidFill>
                <a:latin typeface="+mn-lt"/>
                <a:ea typeface="+mn-ea"/>
                <a:cs typeface="+mn-cs"/>
                <a:hlinkClick r:id="rId8"/>
              </a:rPr>
              <a:t>www.sammabroad.org</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23</a:t>
            </a:fld>
            <a:endParaRPr lang="en-GB"/>
          </a:p>
        </p:txBody>
      </p:sp>
    </p:spTree>
    <p:extLst>
      <p:ext uri="{BB962C8B-B14F-4D97-AF65-F5344CB8AC3E}">
        <p14:creationId xmlns:p14="http://schemas.microsoft.com/office/powerpoint/2010/main" val="3809562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dirty="0"/>
              <a:t>RT – 1 min </a:t>
            </a:r>
          </a:p>
        </p:txBody>
      </p:sp>
      <p:sp>
        <p:nvSpPr>
          <p:cNvPr id="4" name="Slide Number Placeholder 3"/>
          <p:cNvSpPr>
            <a:spLocks noGrp="1"/>
          </p:cNvSpPr>
          <p:nvPr>
            <p:ph type="sldNum" sz="quarter" idx="10"/>
          </p:nvPr>
        </p:nvSpPr>
        <p:spPr/>
        <p:txBody>
          <a:bodyPr/>
          <a:lstStyle/>
          <a:p>
            <a:fld id="{720263E4-9CCA-4256-B83A-03EC9ABCE57D}" type="slidenum">
              <a:rPr lang="en-GB" smtClean="0"/>
              <a:pPr/>
              <a:t>24</a:t>
            </a:fld>
            <a:endParaRPr lang="en-GB"/>
          </a:p>
        </p:txBody>
      </p:sp>
    </p:spTree>
    <p:extLst>
      <p:ext uri="{BB962C8B-B14F-4D97-AF65-F5344CB8AC3E}">
        <p14:creationId xmlns:p14="http://schemas.microsoft.com/office/powerpoint/2010/main" val="3525400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153"/>
            <a:ext cx="5438140" cy="4770301"/>
          </a:xfrm>
        </p:spPr>
        <p:txBody>
          <a:bodyPr/>
          <a:lstStyle/>
          <a:p>
            <a:pPr fontAlgn="base">
              <a:spcBef>
                <a:spcPct val="30000"/>
              </a:spcBef>
              <a:spcAft>
                <a:spcPct val="0"/>
              </a:spcAft>
              <a:defRPr/>
            </a:pPr>
            <a:r>
              <a:rPr lang="en-GB" sz="1100" dirty="0">
                <a:latin typeface="+mj-lt"/>
              </a:rPr>
              <a:t>RT – 2 </a:t>
            </a:r>
            <a:r>
              <a:rPr lang="en-GB" sz="1100" dirty="0" err="1">
                <a:latin typeface="+mj-lt"/>
              </a:rPr>
              <a:t>mins</a:t>
            </a:r>
            <a:r>
              <a:rPr lang="en-GB" sz="1100" dirty="0">
                <a:latin typeface="+mj-lt"/>
              </a:rPr>
              <a:t> </a:t>
            </a:r>
          </a:p>
          <a:p>
            <a:pPr fontAlgn="base">
              <a:spcBef>
                <a:spcPct val="30000"/>
              </a:spcBef>
              <a:spcAft>
                <a:spcPct val="0"/>
              </a:spcAft>
              <a:defRPr/>
            </a:pPr>
            <a:endParaRPr lang="en-GB" sz="1100" dirty="0">
              <a:latin typeface="+mj-lt"/>
            </a:endParaRPr>
          </a:p>
          <a:p>
            <a:pPr fontAlgn="base">
              <a:spcBef>
                <a:spcPct val="30000"/>
              </a:spcBef>
              <a:spcAft>
                <a:spcPct val="0"/>
              </a:spcAft>
              <a:defRPr/>
            </a:pPr>
            <a:r>
              <a:rPr lang="en-GB" sz="1100" dirty="0">
                <a:latin typeface="+mj-lt"/>
              </a:rPr>
              <a:t>This slide is about laying the groundwork – setting up supportive processes – increasing readiness</a:t>
            </a:r>
          </a:p>
          <a:p>
            <a:pPr marL="228600" indent="-228600" fontAlgn="base">
              <a:spcBef>
                <a:spcPct val="30000"/>
              </a:spcBef>
              <a:spcAft>
                <a:spcPct val="0"/>
              </a:spcAft>
              <a:buFontTx/>
              <a:buAutoNum type="arabicPeriod"/>
              <a:defRPr/>
            </a:pPr>
            <a:r>
              <a:rPr lang="en-GB" sz="1100" dirty="0">
                <a:latin typeface="+mj-lt"/>
              </a:rPr>
              <a:t>Clear critical incident processes and procedures – what to do and when – clarity re definitions etc. - </a:t>
            </a:r>
            <a:r>
              <a:rPr lang="en-GB" sz="1100" dirty="0"/>
              <a:t>importance of being aware of one’s own personal context (bereavement/separation/loss) and when to hand over to others </a:t>
            </a:r>
          </a:p>
          <a:p>
            <a:pPr marL="228600" indent="-228600" fontAlgn="base">
              <a:spcBef>
                <a:spcPct val="30000"/>
              </a:spcBef>
              <a:spcAft>
                <a:spcPct val="0"/>
              </a:spcAft>
              <a:buFontTx/>
              <a:buAutoNum type="arabicPeriod"/>
              <a:defRPr/>
            </a:pPr>
            <a:r>
              <a:rPr lang="en-GB" sz="1100" dirty="0">
                <a:latin typeface="+mj-lt"/>
              </a:rPr>
              <a:t>Psycho education - knowledge and awareness of bereavement and loss responses e.g. through accessing </a:t>
            </a:r>
            <a:r>
              <a:rPr lang="en-GB" sz="1100" dirty="0"/>
              <a:t>core content on </a:t>
            </a:r>
            <a:r>
              <a:rPr lang="en-GB" sz="1100" dirty="0" err="1"/>
              <a:t>MindEd</a:t>
            </a:r>
            <a:r>
              <a:rPr lang="en-GB" sz="1100" dirty="0"/>
              <a:t> on Loss and Grief - within the ‘Common Problems and First Help’ </a:t>
            </a:r>
          </a:p>
          <a:p>
            <a:r>
              <a:rPr lang="en-GB" sz="1100" dirty="0">
                <a:latin typeface="+mj-lt"/>
              </a:rPr>
              <a:t>3.   Prioritise and promote well-being – NEF 2008 model 5 ways to well being on the next slide </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25</a:t>
            </a:fld>
            <a:endParaRPr lang="en-GB"/>
          </a:p>
        </p:txBody>
      </p:sp>
    </p:spTree>
    <p:extLst>
      <p:ext uri="{BB962C8B-B14F-4D97-AF65-F5344CB8AC3E}">
        <p14:creationId xmlns:p14="http://schemas.microsoft.com/office/powerpoint/2010/main" val="4259025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RT – 3 </a:t>
            </a:r>
            <a:r>
              <a:rPr lang="en-GB" baseline="0" dirty="0" err="1"/>
              <a:t>mins</a:t>
            </a:r>
            <a:r>
              <a:rPr lang="en-GB" baseline="0" dirty="0"/>
              <a:t> </a:t>
            </a:r>
          </a:p>
          <a:p>
            <a:endParaRPr lang="en-GB" baseline="0" dirty="0"/>
          </a:p>
          <a:p>
            <a:pPr>
              <a:buFont typeface="Arial" pitchFamily="34" charset="0"/>
              <a:buChar char="•"/>
            </a:pPr>
            <a:r>
              <a:rPr lang="en-GB" dirty="0"/>
              <a:t>including leader-leader support</a:t>
            </a:r>
          </a:p>
          <a:p>
            <a:pPr>
              <a:buFont typeface="Arial" pitchFamily="34" charset="0"/>
              <a:buChar char="•"/>
            </a:pPr>
            <a:endParaRPr lang="en-GB" baseline="0" dirty="0"/>
          </a:p>
          <a:p>
            <a:r>
              <a:rPr lang="en-GB" baseline="0" dirty="0"/>
              <a:t>Vulnerabilities might include:</a:t>
            </a:r>
          </a:p>
          <a:p>
            <a:endParaRPr lang="en-GB" baseline="0" dirty="0"/>
          </a:p>
          <a:p>
            <a:r>
              <a:rPr lang="en-GB" baseline="0" dirty="0"/>
              <a:t>Recent loss / bereavement</a:t>
            </a:r>
          </a:p>
          <a:p>
            <a:r>
              <a:rPr lang="en-GB" baseline="0" dirty="0"/>
              <a:t>Unresolved trauma </a:t>
            </a:r>
          </a:p>
          <a:p>
            <a:r>
              <a:rPr lang="en-GB" baseline="0" dirty="0"/>
              <a:t>Cultural sensitivity </a:t>
            </a:r>
          </a:p>
          <a:p>
            <a:pPr>
              <a:buFont typeface="Arial" pitchFamily="34" charset="0"/>
              <a:buChar char="•"/>
            </a:pPr>
            <a:endParaRPr lang="en-GB" baseline="0" dirty="0"/>
          </a:p>
          <a:p>
            <a:pPr>
              <a:buFont typeface="Arial" pitchFamily="34" charset="0"/>
              <a:buChar char="•"/>
            </a:pPr>
            <a:r>
              <a:rPr lang="en-GB" dirty="0"/>
              <a:t>children are best supported by those they know and trust; plans are individualised and utilise school’s resources </a:t>
            </a:r>
          </a:p>
          <a:p>
            <a:pPr>
              <a:buFont typeface="Arial" pitchFamily="34" charset="0"/>
              <a:buChar char="•"/>
            </a:pPr>
            <a:endParaRPr lang="en-GB" baseline="0" dirty="0"/>
          </a:p>
          <a:p>
            <a:pPr>
              <a:buFont typeface="Arial" pitchFamily="34" charset="0"/>
              <a:buChar char="•"/>
            </a:pPr>
            <a:r>
              <a:rPr lang="en-GB" dirty="0"/>
              <a:t>draw upon previous experience</a:t>
            </a:r>
            <a:endParaRPr lang="en-GB" baseline="0" dirty="0"/>
          </a:p>
          <a:p>
            <a:pPr>
              <a:buFont typeface="Arial" pitchFamily="34" charset="0"/>
              <a:buChar char="•"/>
            </a:pPr>
            <a:endParaRPr lang="en-GB" baseline="0" dirty="0"/>
          </a:p>
          <a:p>
            <a:pPr>
              <a:buFont typeface="Arial" pitchFamily="34" charset="0"/>
              <a:buChar char="•"/>
            </a:pPr>
            <a:r>
              <a:rPr lang="en-GB" dirty="0"/>
              <a:t>with appropriate staff</a:t>
            </a:r>
            <a:endParaRPr lang="en-GB" baseline="0" dirty="0"/>
          </a:p>
          <a:p>
            <a:endParaRPr lang="en-GB" baseline="0" dirty="0"/>
          </a:p>
          <a:p>
            <a:r>
              <a:rPr lang="en-GB" baseline="0" dirty="0"/>
              <a:t>Designated room – one of the experiences many schools have found when they have set up a designated room where they can talk about their emotions and their feelings, supported by staff who are emotionally sensitive, this has been a helpful intervention and in most cases is not overused. The information that the room is available needs to be communicated to the young people. </a:t>
            </a:r>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26</a:t>
            </a:fld>
            <a:endParaRPr lang="en-GB"/>
          </a:p>
        </p:txBody>
      </p:sp>
    </p:spTree>
    <p:extLst>
      <p:ext uri="{BB962C8B-B14F-4D97-AF65-F5344CB8AC3E}">
        <p14:creationId xmlns:p14="http://schemas.microsoft.com/office/powerpoint/2010/main" val="133542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RT – 2 </a:t>
            </a:r>
            <a:r>
              <a:rPr lang="en-GB" baseline="0" dirty="0" err="1"/>
              <a:t>mins</a:t>
            </a:r>
            <a:r>
              <a:rPr lang="en-GB" baseline="0" dirty="0"/>
              <a:t> </a:t>
            </a:r>
          </a:p>
          <a:p>
            <a:endParaRPr lang="en-GB" baseline="0" dirty="0"/>
          </a:p>
          <a:p>
            <a:r>
              <a:rPr lang="en-GB" baseline="0" dirty="0"/>
              <a:t>Researchers have found these 5 areas are important in supporting communities to recover, following traumatic incidents. </a:t>
            </a:r>
          </a:p>
          <a:p>
            <a:r>
              <a:rPr lang="en-GB" b="1" dirty="0"/>
              <a:t>Five essential elements of immediate and mid-term mass trauma intervention – </a:t>
            </a:r>
            <a:r>
              <a:rPr lang="en-GB" b="1" dirty="0" err="1"/>
              <a:t>Hobfall</a:t>
            </a:r>
            <a:r>
              <a:rPr lang="en-GB" b="1" dirty="0"/>
              <a:t> et al. 2007</a:t>
            </a:r>
            <a:endParaRPr lang="en-GB" dirty="0"/>
          </a:p>
          <a:p>
            <a:r>
              <a:rPr lang="en-GB" dirty="0"/>
              <a:t>This paper summarises best practice from the research</a:t>
            </a:r>
          </a:p>
          <a:p>
            <a:r>
              <a:rPr lang="en-GB" dirty="0"/>
              <a:t>It provides five intervention principles that have empirical support to guide everyday intervention practices and programmes:-</a:t>
            </a:r>
          </a:p>
          <a:p>
            <a:r>
              <a:rPr lang="en-GB" dirty="0"/>
              <a:t>These principles are seen as central core elements of intervention and will help in the process of setting policy and designing intervention strategy. </a:t>
            </a:r>
          </a:p>
          <a:p>
            <a:r>
              <a:rPr lang="en-GB" dirty="0"/>
              <a:t> </a:t>
            </a:r>
          </a:p>
          <a:p>
            <a:pPr lvl="0"/>
            <a:r>
              <a:rPr lang="en-GB" u="sng" dirty="0"/>
              <a:t>Promote a sense of safety</a:t>
            </a:r>
            <a:endParaRPr lang="en-GB" dirty="0"/>
          </a:p>
          <a:p>
            <a:r>
              <a:rPr lang="en-GB" dirty="0"/>
              <a:t>Negative post- trauma reactions persist under conditions of ongoing threat – we need to reduce biological responses – need to appraise future threat in a realistic manner and reduce cycle of negative cognition</a:t>
            </a:r>
          </a:p>
          <a:p>
            <a:r>
              <a:rPr lang="en-GB" dirty="0"/>
              <a:t>Therefore, we need to ensure that key factual information is presented ‘When incomplete information about mass trauma is lacking, people share rumours.’</a:t>
            </a:r>
          </a:p>
          <a:p>
            <a:r>
              <a:rPr lang="en-GB" dirty="0"/>
              <a:t>Consider role of leadership and media</a:t>
            </a:r>
          </a:p>
          <a:p>
            <a:pPr lvl="0"/>
            <a:r>
              <a:rPr lang="en-GB" u="sng" dirty="0"/>
              <a:t>Promote a sense of calm</a:t>
            </a:r>
            <a:endParaRPr lang="en-GB" dirty="0"/>
          </a:p>
          <a:p>
            <a:r>
              <a:rPr lang="en-GB" dirty="0"/>
              <a:t>Following incidents, emotionality naturally rises, but most people return to within manageable levels within days or weeks</a:t>
            </a:r>
          </a:p>
          <a:p>
            <a:r>
              <a:rPr lang="en-GB" dirty="0"/>
              <a:t>To facilitate this, can use direct or indirect approaches e.g. yoga, breathing, muscle relaxation, mindfulness, music, imagery, and normalisation</a:t>
            </a:r>
          </a:p>
          <a:p>
            <a:r>
              <a:rPr lang="en-GB" dirty="0"/>
              <a:t>Foster positive emotion</a:t>
            </a:r>
          </a:p>
          <a:p>
            <a:r>
              <a:rPr lang="en-GB" dirty="0" err="1"/>
              <a:t>Psychoeducation</a:t>
            </a:r>
            <a:endParaRPr lang="en-GB" dirty="0"/>
          </a:p>
          <a:p>
            <a:r>
              <a:rPr lang="en-GB" dirty="0"/>
              <a:t>Sleep hygiene</a:t>
            </a:r>
          </a:p>
          <a:p>
            <a:pPr lvl="0"/>
            <a:r>
              <a:rPr lang="en-GB" u="sng" dirty="0"/>
              <a:t>Promote self-efficacy and collective efficacy</a:t>
            </a:r>
            <a:endParaRPr lang="en-GB" dirty="0"/>
          </a:p>
          <a:p>
            <a:r>
              <a:rPr lang="en-GB" dirty="0"/>
              <a:t>Self-efficacy – an individual’s belief that actions are likely to lead to positive outcomes</a:t>
            </a:r>
          </a:p>
          <a:p>
            <a:r>
              <a:rPr lang="en-GB" dirty="0"/>
              <a:t>Collective efficacy – the sense that one belongs to a group that is likely to experience positive outcomes</a:t>
            </a:r>
          </a:p>
          <a:p>
            <a:r>
              <a:rPr lang="en-GB" dirty="0"/>
              <a:t>A risk of trauma is that individuals or groups lose their sense of competency to handle events – this can generalise to other events</a:t>
            </a:r>
          </a:p>
          <a:p>
            <a:r>
              <a:rPr lang="en-GB" dirty="0"/>
              <a:t>Engaging personal and group resources</a:t>
            </a:r>
          </a:p>
          <a:p>
            <a:pPr lvl="0"/>
            <a:r>
              <a:rPr lang="en-GB" u="sng" dirty="0"/>
              <a:t>Promote a sense of connectedness</a:t>
            </a:r>
            <a:endParaRPr lang="en-GB" dirty="0"/>
          </a:p>
          <a:p>
            <a:r>
              <a:rPr lang="en-GB" dirty="0"/>
              <a:t>There is a tremendous body of research on the central importance of social support and sustained attachments to loved ones and social groups in combating stress and trauma</a:t>
            </a:r>
          </a:p>
          <a:p>
            <a:r>
              <a:rPr lang="en-GB" dirty="0"/>
              <a:t> </a:t>
            </a:r>
          </a:p>
          <a:p>
            <a:r>
              <a:rPr lang="en-GB" dirty="0"/>
              <a:t>Increases knowledge essential to the disaster response - it also provides opportunities for a range of social support activities, including practical problem solving, emotional understanding and acceptance, sharing of traumatic experiences, normalisation of reactions</a:t>
            </a:r>
          </a:p>
          <a:p>
            <a:r>
              <a:rPr lang="en-GB" dirty="0"/>
              <a:t>and experiences, and mutual instruction about coping.</a:t>
            </a:r>
          </a:p>
          <a:p>
            <a:r>
              <a:rPr lang="en-GB" dirty="0"/>
              <a:t> </a:t>
            </a:r>
          </a:p>
          <a:p>
            <a:r>
              <a:rPr lang="en-GB" dirty="0"/>
              <a:t>Following the attack of September 11th in New York and following terrorist attacks in Israel, one of the most common coping responses was to identify and link with</a:t>
            </a:r>
          </a:p>
          <a:p>
            <a:r>
              <a:rPr lang="en-GB" dirty="0"/>
              <a:t>loved ones (</a:t>
            </a:r>
            <a:r>
              <a:rPr lang="en-GB" dirty="0" err="1"/>
              <a:t>Bleich</a:t>
            </a:r>
            <a:r>
              <a:rPr lang="en-GB" dirty="0"/>
              <a:t> et al., 2003; Stein et al., 2004). Delay in making connections to loved ones was a major risk factor following the London bombings</a:t>
            </a:r>
          </a:p>
          <a:p>
            <a:r>
              <a:rPr lang="en-GB" dirty="0"/>
              <a:t>of 2005 (Rubin, </a:t>
            </a:r>
            <a:r>
              <a:rPr lang="en-GB" dirty="0" err="1"/>
              <a:t>Brewin</a:t>
            </a:r>
            <a:r>
              <a:rPr lang="en-GB" dirty="0"/>
              <a:t>, Greenberg, Simpson, &amp; </a:t>
            </a:r>
            <a:r>
              <a:rPr lang="en-GB" dirty="0" err="1"/>
              <a:t>Wessely</a:t>
            </a:r>
            <a:r>
              <a:rPr lang="en-GB" dirty="0"/>
              <a:t>, 2005).</a:t>
            </a:r>
          </a:p>
          <a:p>
            <a:r>
              <a:rPr lang="en-GB" dirty="0"/>
              <a:t> </a:t>
            </a:r>
          </a:p>
          <a:p>
            <a:r>
              <a:rPr lang="en-GB" dirty="0"/>
              <a:t>Identify those who lack strong social support, who are likely to be more</a:t>
            </a:r>
          </a:p>
          <a:p>
            <a:r>
              <a:rPr lang="en-GB" dirty="0"/>
              <a:t>socially isolated, or whose support system might provide undermining messages (e.g., blaming, </a:t>
            </a:r>
            <a:r>
              <a:rPr lang="en-GB" dirty="0" err="1"/>
              <a:t>minimalization</a:t>
            </a:r>
            <a:r>
              <a:rPr lang="en-GB" dirty="0"/>
              <a:t>). Keeping them connected, training people how to access support, and providing formalised support where informal social support fails will be important</a:t>
            </a:r>
          </a:p>
          <a:p>
            <a:r>
              <a:rPr lang="en-GB" dirty="0"/>
              <a:t> </a:t>
            </a:r>
          </a:p>
          <a:p>
            <a:pPr lvl="0"/>
            <a:r>
              <a:rPr lang="en-GB" u="sng" dirty="0"/>
              <a:t>Instilling hope</a:t>
            </a:r>
            <a:endParaRPr lang="en-GB" dirty="0"/>
          </a:p>
          <a:p>
            <a:r>
              <a:rPr lang="en-GB" dirty="0"/>
              <a:t>Instilling hope is critical because mass trauma is often accompanied by a “shattered worldview” (</a:t>
            </a:r>
            <a:r>
              <a:rPr lang="en-GB" dirty="0" err="1"/>
              <a:t>Janoff–Bulman</a:t>
            </a:r>
            <a:r>
              <a:rPr lang="en-GB" dirty="0"/>
              <a:t>, 1992), the vision of a shortened</a:t>
            </a:r>
          </a:p>
          <a:p>
            <a:r>
              <a:rPr lang="en-GB" dirty="0"/>
              <a:t>future (American Psychiatric Association, 1994), and </a:t>
            </a:r>
            <a:r>
              <a:rPr lang="en-GB" dirty="0" err="1"/>
              <a:t>catastrophising</a:t>
            </a:r>
            <a:endParaRPr lang="en-GB" dirty="0"/>
          </a:p>
          <a:p>
            <a:r>
              <a:rPr lang="en-GB" dirty="0"/>
              <a:t> </a:t>
            </a:r>
          </a:p>
          <a:p>
            <a:r>
              <a:rPr lang="en-GB" dirty="0" err="1"/>
              <a:t>Antonovsky</a:t>
            </a:r>
            <a:r>
              <a:rPr lang="en-GB" dirty="0"/>
              <a:t> – ‘feeling of confidence that one’s internal and external environments are predictable and that there is a high probability that things will work out as well as can reasonably be expected</a:t>
            </a:r>
          </a:p>
          <a:p>
            <a:r>
              <a:rPr lang="en-GB" dirty="0"/>
              <a:t> </a:t>
            </a:r>
          </a:p>
          <a:p>
            <a:r>
              <a:rPr lang="en-GB" dirty="0"/>
              <a:t>There is a danger of hinging hope on an internal sense of agency alone– also need external resources</a:t>
            </a:r>
          </a:p>
          <a:p>
            <a:r>
              <a:rPr lang="en-GB" dirty="0"/>
              <a:t>Consider Positive Psychology Model (Seligman, Steen, Park, &amp; Peterson, 2005) - adopts the goals of identifying, amplifying, and concentrating on building strengths</a:t>
            </a:r>
          </a:p>
          <a:p>
            <a:r>
              <a:rPr lang="en-GB" dirty="0"/>
              <a:t> </a:t>
            </a:r>
          </a:p>
          <a:p>
            <a:r>
              <a:rPr lang="en-GB" dirty="0"/>
              <a:t>Normalise responses – share successes re treatment</a:t>
            </a:r>
          </a:p>
          <a:p>
            <a:r>
              <a:rPr lang="en-GB" dirty="0"/>
              <a:t>Early CBT can encourage fact-based thinking, as opposed to </a:t>
            </a:r>
            <a:r>
              <a:rPr lang="en-GB" dirty="0" err="1"/>
              <a:t>catastrophising</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27</a:t>
            </a:fld>
            <a:endParaRPr lang="en-GB"/>
          </a:p>
        </p:txBody>
      </p:sp>
    </p:spTree>
    <p:extLst>
      <p:ext uri="{BB962C8B-B14F-4D97-AF65-F5344CB8AC3E}">
        <p14:creationId xmlns:p14="http://schemas.microsoft.com/office/powerpoint/2010/main" val="2689823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a:t>
            </a:r>
            <a:r>
              <a:rPr lang="en-GB"/>
              <a:t>– 7 </a:t>
            </a:r>
            <a:r>
              <a:rPr lang="en-GB" dirty="0" err="1"/>
              <a:t>mins</a:t>
            </a:r>
            <a:endParaRPr lang="en-GB" dirty="0"/>
          </a:p>
          <a:p>
            <a:endParaRPr lang="en-GB" dirty="0"/>
          </a:p>
          <a:p>
            <a:r>
              <a:rPr lang="en-GB" dirty="0"/>
              <a:t>Quick</a:t>
            </a:r>
            <a:r>
              <a:rPr lang="en-GB" baseline="0" dirty="0"/>
              <a:t> Activity</a:t>
            </a:r>
          </a:p>
          <a:p>
            <a:r>
              <a:rPr lang="en-GB" baseline="0" dirty="0"/>
              <a:t>Imagine a child in your school has died suddenly, for instance through a Road Traffic Accident.  Now imagine a close friend of theirs who has been impacted by the death of their friend.  Turn to the person next to you and share a specific way that you would support that bereaved child in your school, using the resources and staff you already have available.  It might be something you’ve found useful in the past or a new idea that’s come to you.   3 minutes, make sure you each get a chance to share.</a:t>
            </a:r>
          </a:p>
          <a:p>
            <a:r>
              <a:rPr lang="en-GB" baseline="0" dirty="0"/>
              <a:t>Flip Chart – Let’s record these ideas.  Depending on size of group record 1 per pair or 1 per person.</a:t>
            </a:r>
          </a:p>
          <a:p>
            <a:endParaRPr lang="en-GB" baseline="0" dirty="0"/>
          </a:p>
          <a:p>
            <a:r>
              <a:rPr lang="en-GB" baseline="0" dirty="0"/>
              <a:t>SEE HANDOUT </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28</a:t>
            </a:fld>
            <a:endParaRPr lang="en-GB"/>
          </a:p>
        </p:txBody>
      </p:sp>
    </p:spTree>
    <p:extLst>
      <p:ext uri="{BB962C8B-B14F-4D97-AF65-F5344CB8AC3E}">
        <p14:creationId xmlns:p14="http://schemas.microsoft.com/office/powerpoint/2010/main" val="591946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 3 </a:t>
            </a:r>
            <a:r>
              <a:rPr lang="en-GB" dirty="0" err="1"/>
              <a:t>mins</a:t>
            </a:r>
            <a:endParaRPr lang="en-GB" dirty="0"/>
          </a:p>
          <a:p>
            <a:endParaRPr lang="en-GB" dirty="0"/>
          </a:p>
          <a:p>
            <a:r>
              <a:rPr lang="en-GB" dirty="0"/>
              <a:t>matrix - wider reaching incidents</a:t>
            </a:r>
            <a:br>
              <a:rPr lang="en-GB" dirty="0"/>
            </a:br>
            <a:r>
              <a:rPr lang="en-GB" dirty="0"/>
              <a:t>When liaising with</a:t>
            </a:r>
            <a:r>
              <a:rPr lang="en-GB" baseline="0" dirty="0"/>
              <a:t> parents ensure collaboration, parents discuss monitoring at home, share strategies/suggestions, open communication. </a:t>
            </a:r>
            <a:br>
              <a:rPr lang="en-GB" dirty="0"/>
            </a:br>
            <a:r>
              <a:rPr lang="en-GB" dirty="0"/>
              <a:t>Appoint</a:t>
            </a:r>
            <a:r>
              <a:rPr lang="en-GB" baseline="0" dirty="0"/>
              <a:t> a named adult who checks in with each identified young person. </a:t>
            </a:r>
          </a:p>
          <a:p>
            <a:r>
              <a:rPr lang="en-GB" baseline="0" dirty="0"/>
              <a:t>Support – Naming the specific support that you are putting in place e.g. regular talks with a mentor, buddy, ongoing CAMHS appointments </a:t>
            </a:r>
            <a:br>
              <a:rPr lang="en-GB" dirty="0"/>
            </a:br>
            <a:r>
              <a:rPr lang="en-GB" dirty="0"/>
              <a:t>High</a:t>
            </a:r>
            <a:r>
              <a:rPr lang="en-GB" baseline="0" dirty="0"/>
              <a:t> level of concern e.g. ‘3’ make urgent referral to CAMHS/ Social care. Overall we would anticipate the numbers would decrease over the days and weeks after the incident as the concern goes down. </a:t>
            </a:r>
            <a:br>
              <a:rPr lang="en-GB" dirty="0"/>
            </a:br>
            <a:r>
              <a:rPr lang="en-GB" dirty="0"/>
              <a:t>Also monitoring</a:t>
            </a:r>
            <a:r>
              <a:rPr lang="en-GB" baseline="0" dirty="0"/>
              <a:t> social media – e.g. </a:t>
            </a:r>
            <a:r>
              <a:rPr lang="en-GB" b="1" baseline="0" dirty="0"/>
              <a:t>if the incident is a suicide ensure there are not posts glorifying act of suicide or the deceased. </a:t>
            </a:r>
            <a:br>
              <a:rPr lang="en-GB" baseline="0" dirty="0"/>
            </a:br>
            <a:br>
              <a:rPr lang="en-GB" dirty="0"/>
            </a:b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29</a:t>
            </a:fld>
            <a:endParaRPr lang="en-GB"/>
          </a:p>
        </p:txBody>
      </p:sp>
    </p:spTree>
    <p:extLst>
      <p:ext uri="{BB962C8B-B14F-4D97-AF65-F5344CB8AC3E}">
        <p14:creationId xmlns:p14="http://schemas.microsoft.com/office/powerpoint/2010/main" val="24978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 2 </a:t>
            </a:r>
            <a:r>
              <a:rPr lang="en-GB" dirty="0" err="1"/>
              <a:t>mins</a:t>
            </a:r>
            <a:r>
              <a:rPr lang="en-GB" dirty="0"/>
              <a:t> </a:t>
            </a:r>
          </a:p>
        </p:txBody>
      </p:sp>
      <p:sp>
        <p:nvSpPr>
          <p:cNvPr id="4" name="Slide Number Placeholder 3"/>
          <p:cNvSpPr>
            <a:spLocks noGrp="1"/>
          </p:cNvSpPr>
          <p:nvPr>
            <p:ph type="sldNum" sz="quarter" idx="10"/>
          </p:nvPr>
        </p:nvSpPr>
        <p:spPr/>
        <p:txBody>
          <a:bodyPr/>
          <a:lstStyle/>
          <a:p>
            <a:fld id="{720263E4-9CCA-4256-B83A-03EC9ABCE57D}" type="slidenum">
              <a:rPr lang="en-GB" smtClean="0"/>
              <a:pPr/>
              <a:t>3</a:t>
            </a:fld>
            <a:endParaRPr lang="en-GB"/>
          </a:p>
        </p:txBody>
      </p:sp>
    </p:spTree>
    <p:extLst>
      <p:ext uri="{BB962C8B-B14F-4D97-AF65-F5344CB8AC3E}">
        <p14:creationId xmlns:p14="http://schemas.microsoft.com/office/powerpoint/2010/main" val="4066082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 3 </a:t>
            </a:r>
            <a:r>
              <a:rPr lang="en-GB" dirty="0" err="1"/>
              <a:t>mins</a:t>
            </a:r>
            <a:r>
              <a:rPr lang="en-GB" dirty="0"/>
              <a:t> </a:t>
            </a:r>
          </a:p>
          <a:p>
            <a:endParaRPr lang="en-GB" dirty="0"/>
          </a:p>
          <a:p>
            <a:r>
              <a:rPr lang="en-GB" dirty="0"/>
              <a:t>Children</a:t>
            </a:r>
            <a:r>
              <a:rPr lang="en-GB" baseline="0" dirty="0"/>
              <a:t> can scale themselves.</a:t>
            </a:r>
          </a:p>
          <a:p>
            <a:r>
              <a:rPr lang="en-GB" baseline="0" dirty="0"/>
              <a:t>Support plan – pupil fills in with key adult</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30</a:t>
            </a:fld>
            <a:endParaRPr lang="en-GB"/>
          </a:p>
        </p:txBody>
      </p:sp>
    </p:spTree>
    <p:extLst>
      <p:ext uri="{BB962C8B-B14F-4D97-AF65-F5344CB8AC3E}">
        <p14:creationId xmlns:p14="http://schemas.microsoft.com/office/powerpoint/2010/main" val="1743478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 1 min</a:t>
            </a:r>
            <a:br>
              <a:rPr lang="en-GB" dirty="0"/>
            </a:br>
            <a:r>
              <a:rPr lang="en-GB" dirty="0"/>
              <a:t>Refer to handout</a:t>
            </a:r>
            <a:r>
              <a:rPr lang="en-GB" baseline="0" dirty="0"/>
              <a:t> : contact details for each service and blurb about what services offer</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31</a:t>
            </a:fld>
            <a:endParaRPr lang="en-GB"/>
          </a:p>
        </p:txBody>
      </p:sp>
    </p:spTree>
    <p:extLst>
      <p:ext uri="{BB962C8B-B14F-4D97-AF65-F5344CB8AC3E}">
        <p14:creationId xmlns:p14="http://schemas.microsoft.com/office/powerpoint/2010/main" val="1993372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 20 </a:t>
            </a:r>
            <a:r>
              <a:rPr lang="en-GB" dirty="0" err="1"/>
              <a:t>mins</a:t>
            </a:r>
            <a:r>
              <a:rPr lang="en-GB" dirty="0"/>
              <a:t> </a:t>
            </a:r>
          </a:p>
          <a:p>
            <a:endParaRPr lang="en-GB" dirty="0"/>
          </a:p>
          <a:p>
            <a:r>
              <a:rPr lang="en-GB" dirty="0"/>
              <a:t>Are there any services</a:t>
            </a:r>
            <a:r>
              <a:rPr lang="en-GB" baseline="0" dirty="0"/>
              <a:t> you know of that you’d like to add to our list of services?</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32</a:t>
            </a:fld>
            <a:endParaRPr lang="en-GB"/>
          </a:p>
        </p:txBody>
      </p:sp>
    </p:spTree>
    <p:extLst>
      <p:ext uri="{BB962C8B-B14F-4D97-AF65-F5344CB8AC3E}">
        <p14:creationId xmlns:p14="http://schemas.microsoft.com/office/powerpoint/2010/main" val="2435681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CR –</a:t>
            </a:r>
            <a:r>
              <a:rPr lang="en-GB" baseline="0" dirty="0"/>
              <a:t> 1 min </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33</a:t>
            </a:fld>
            <a:endParaRPr lang="en-GB"/>
          </a:p>
        </p:txBody>
      </p:sp>
    </p:spTree>
    <p:extLst>
      <p:ext uri="{BB962C8B-B14F-4D97-AF65-F5344CB8AC3E}">
        <p14:creationId xmlns:p14="http://schemas.microsoft.com/office/powerpoint/2010/main" val="4064355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CR – 2 </a:t>
            </a:r>
            <a:r>
              <a:rPr lang="en-US" altLang="en-US" dirty="0" err="1"/>
              <a:t>mins</a:t>
            </a:r>
            <a:r>
              <a:rPr lang="en-US" altLang="en-US" baseline="0" dirty="0"/>
              <a:t> </a:t>
            </a:r>
            <a:endParaRPr lang="en-US" altLang="en-US" dirty="0"/>
          </a:p>
          <a:p>
            <a:pPr eaLnBrk="1" hangingPunct="1">
              <a:spcBef>
                <a:spcPct val="0"/>
              </a:spcBef>
            </a:pPr>
            <a:endParaRPr lang="en-US" altLang="en-US" dirty="0"/>
          </a:p>
          <a:p>
            <a:pPr eaLnBrk="1" hangingPunct="1">
              <a:spcBef>
                <a:spcPct val="0"/>
              </a:spcBef>
            </a:pPr>
            <a:r>
              <a:rPr lang="en-US" altLang="en-US" dirty="0"/>
              <a:t>&lt;2 whilst they may not understand</a:t>
            </a:r>
            <a:r>
              <a:rPr lang="en-US" altLang="en-US" baseline="0" dirty="0"/>
              <a:t> cognitively what has happened, </a:t>
            </a:r>
            <a:r>
              <a:rPr lang="en-US" altLang="en-US" b="1" baseline="0" dirty="0"/>
              <a:t>they will</a:t>
            </a:r>
            <a:r>
              <a:rPr lang="en-US" altLang="en-US" baseline="0" dirty="0"/>
              <a:t> </a:t>
            </a:r>
            <a:r>
              <a:rPr lang="en-US" altLang="en-US" b="1" baseline="0" dirty="0"/>
              <a:t>be impacted </a:t>
            </a:r>
            <a:r>
              <a:rPr lang="en-US" altLang="en-US" baseline="0" dirty="0"/>
              <a:t>and</a:t>
            </a:r>
            <a:r>
              <a:rPr lang="en-US" altLang="en-US" dirty="0"/>
              <a:t> they will react – don’t understand permanence so will ask questions repeatedly</a:t>
            </a:r>
          </a:p>
          <a:p>
            <a:pPr eaLnBrk="1" hangingPunct="1">
              <a:spcBef>
                <a:spcPct val="0"/>
              </a:spcBef>
            </a:pPr>
            <a:endParaRPr lang="en-US" altLang="en-US" dirty="0"/>
          </a:p>
          <a:p>
            <a:pPr eaLnBrk="1" hangingPunct="1">
              <a:spcBef>
                <a:spcPct val="0"/>
              </a:spcBef>
            </a:pPr>
            <a:r>
              <a:rPr lang="en-US" altLang="en-US" dirty="0"/>
              <a:t>Personification of death e.g. put into monster form</a:t>
            </a:r>
          </a:p>
          <a:p>
            <a:pPr eaLnBrk="1" hangingPunct="1">
              <a:spcBef>
                <a:spcPct val="0"/>
              </a:spcBef>
            </a:pPr>
            <a:endParaRPr lang="en-US" altLang="en-US" dirty="0"/>
          </a:p>
          <a:p>
            <a:pPr eaLnBrk="1" hangingPunct="1">
              <a:spcBef>
                <a:spcPct val="0"/>
              </a:spcBef>
            </a:pPr>
            <a:r>
              <a:rPr lang="en-US" altLang="en-US" dirty="0"/>
              <a:t>Include age differences and children and young people with SEN </a:t>
            </a:r>
          </a:p>
          <a:p>
            <a:pPr eaLnBrk="1" hangingPunct="1">
              <a:spcBef>
                <a:spcPct val="0"/>
              </a:spcBef>
            </a:pPr>
            <a:endParaRPr lang="en-US" altLang="en-US" dirty="0"/>
          </a:p>
          <a:p>
            <a:pPr eaLnBrk="1" hangingPunct="1">
              <a:spcBef>
                <a:spcPct val="0"/>
              </a:spcBef>
            </a:pPr>
            <a:r>
              <a:rPr lang="en-US" altLang="en-US" dirty="0"/>
              <a:t>- Why it’s important to use words death so no confusion</a:t>
            </a:r>
          </a:p>
          <a:p>
            <a:pPr eaLnBrk="1" hangingPunct="1">
              <a:spcBef>
                <a:spcPct val="0"/>
              </a:spcBef>
            </a:pPr>
            <a:endParaRPr lang="en-GB" dirty="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3EE43F-D3AB-4A2B-949D-6DB0F8D68A9A}" type="slidenum">
              <a:rPr lang="en-GB" smtClean="0"/>
              <a:pPr fontAlgn="base">
                <a:spcBef>
                  <a:spcPct val="0"/>
                </a:spcBef>
                <a:spcAft>
                  <a:spcPct val="0"/>
                </a:spcAft>
                <a:defRPr/>
              </a:pPr>
              <a:t>34</a:t>
            </a:fld>
            <a:endParaRPr lang="en-GB"/>
          </a:p>
        </p:txBody>
      </p:sp>
    </p:spTree>
    <p:extLst>
      <p:ext uri="{BB962C8B-B14F-4D97-AF65-F5344CB8AC3E}">
        <p14:creationId xmlns:p14="http://schemas.microsoft.com/office/powerpoint/2010/main" val="70558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t>CR – 2 </a:t>
            </a:r>
            <a:r>
              <a:rPr lang="en-GB" dirty="0" err="1"/>
              <a:t>mins</a:t>
            </a:r>
            <a:r>
              <a:rPr lang="en-GB" dirty="0"/>
              <a:t>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Child</a:t>
            </a:r>
          </a:p>
          <a:p>
            <a:pPr marL="171450" indent="-171450" eaLnBrk="1" fontAlgn="auto" hangingPunct="1">
              <a:spcBef>
                <a:spcPts val="0"/>
              </a:spcBef>
              <a:spcAft>
                <a:spcPts val="0"/>
              </a:spcAft>
              <a:buFontTx/>
              <a:buChar char="-"/>
              <a:defRPr/>
            </a:pPr>
            <a:r>
              <a:rPr lang="en-GB" dirty="0"/>
              <a:t>Relationship with deceased/separated parent</a:t>
            </a:r>
          </a:p>
          <a:p>
            <a:pPr marL="171450" indent="-171450" eaLnBrk="1" fontAlgn="auto" hangingPunct="1">
              <a:spcBef>
                <a:spcPts val="0"/>
              </a:spcBef>
              <a:spcAft>
                <a:spcPts val="0"/>
              </a:spcAft>
              <a:buFontTx/>
              <a:buChar char="-"/>
              <a:defRPr/>
            </a:pPr>
            <a:r>
              <a:rPr lang="en-GB" dirty="0"/>
              <a:t>Past experience of loss</a:t>
            </a:r>
          </a:p>
          <a:p>
            <a:pPr marL="171450" indent="-171450" eaLnBrk="1" fontAlgn="auto" hangingPunct="1">
              <a:spcBef>
                <a:spcPts val="0"/>
              </a:spcBef>
              <a:spcAft>
                <a:spcPts val="0"/>
              </a:spcAft>
              <a:buFontTx/>
              <a:buChar char="-"/>
              <a:defRPr/>
            </a:pPr>
            <a:r>
              <a:rPr lang="en-GB" dirty="0"/>
              <a:t>Resilience</a:t>
            </a:r>
          </a:p>
          <a:p>
            <a:pPr marL="171450" indent="-171450" eaLnBrk="1" fontAlgn="auto" hangingPunct="1">
              <a:spcBef>
                <a:spcPts val="0"/>
              </a:spcBef>
              <a:spcAft>
                <a:spcPts val="0"/>
              </a:spcAft>
              <a:buFontTx/>
              <a:buChar char="-"/>
              <a:defRPr/>
            </a:pPr>
            <a:endParaRPr lang="en-GB" dirty="0"/>
          </a:p>
          <a:p>
            <a:pPr eaLnBrk="1" fontAlgn="auto" hangingPunct="1">
              <a:spcBef>
                <a:spcPts val="0"/>
              </a:spcBef>
              <a:spcAft>
                <a:spcPts val="0"/>
              </a:spcAft>
              <a:defRPr/>
            </a:pPr>
            <a:r>
              <a:rPr lang="en-GB" dirty="0"/>
              <a:t>Circumstances</a:t>
            </a:r>
          </a:p>
          <a:p>
            <a:pPr marL="171450" indent="-171450" eaLnBrk="1" fontAlgn="auto" hangingPunct="1">
              <a:spcBef>
                <a:spcPts val="0"/>
              </a:spcBef>
              <a:spcAft>
                <a:spcPts val="0"/>
              </a:spcAft>
              <a:buFontTx/>
              <a:buChar char="-"/>
              <a:defRPr/>
            </a:pPr>
            <a:r>
              <a:rPr lang="en-GB" dirty="0"/>
              <a:t>How death/loss occurred e.g. Suicide/ accident</a:t>
            </a:r>
          </a:p>
          <a:p>
            <a:pPr marL="171450" indent="-171450" eaLnBrk="1" fontAlgn="auto" hangingPunct="1">
              <a:spcBef>
                <a:spcPts val="0"/>
              </a:spcBef>
              <a:spcAft>
                <a:spcPts val="0"/>
              </a:spcAft>
              <a:buFontTx/>
              <a:buChar char="-"/>
              <a:defRPr/>
            </a:pPr>
            <a:r>
              <a:rPr lang="en-GB" dirty="0"/>
              <a:t>Opportunities to express grief</a:t>
            </a:r>
          </a:p>
          <a:p>
            <a:pPr marL="171450" indent="-171450" eaLnBrk="1" fontAlgn="auto" hangingPunct="1">
              <a:spcBef>
                <a:spcPts val="0"/>
              </a:spcBef>
              <a:spcAft>
                <a:spcPts val="0"/>
              </a:spcAft>
              <a:buFontTx/>
              <a:buChar char="-"/>
              <a:defRPr/>
            </a:pPr>
            <a:r>
              <a:rPr lang="en-GB" dirty="0"/>
              <a:t>How the news was given</a:t>
            </a:r>
          </a:p>
          <a:p>
            <a:pPr marL="171450" indent="-171450" eaLnBrk="1" fontAlgn="auto" hangingPunct="1">
              <a:spcBef>
                <a:spcPts val="0"/>
              </a:spcBef>
              <a:spcAft>
                <a:spcPts val="0"/>
              </a:spcAft>
              <a:buFontTx/>
              <a:buChar char="-"/>
              <a:defRPr/>
            </a:pPr>
            <a:endParaRPr lang="en-GB" dirty="0"/>
          </a:p>
          <a:p>
            <a:pPr eaLnBrk="1" fontAlgn="auto" hangingPunct="1">
              <a:spcBef>
                <a:spcPts val="0"/>
              </a:spcBef>
              <a:spcAft>
                <a:spcPts val="0"/>
              </a:spcAft>
              <a:defRPr/>
            </a:pPr>
            <a:r>
              <a:rPr lang="en-GB" dirty="0"/>
              <a:t>Environment</a:t>
            </a:r>
          </a:p>
          <a:p>
            <a:pPr marL="171450" indent="-171450" eaLnBrk="1" fontAlgn="auto" hangingPunct="1">
              <a:spcBef>
                <a:spcPts val="0"/>
              </a:spcBef>
              <a:spcAft>
                <a:spcPts val="0"/>
              </a:spcAft>
              <a:buFontTx/>
              <a:buChar char="-"/>
              <a:defRPr/>
            </a:pPr>
            <a:r>
              <a:rPr lang="en-GB" dirty="0"/>
              <a:t>Home and care setting</a:t>
            </a:r>
          </a:p>
          <a:p>
            <a:pPr marL="171450" indent="-171450" eaLnBrk="1" fontAlgn="auto" hangingPunct="1">
              <a:spcBef>
                <a:spcPts val="0"/>
              </a:spcBef>
              <a:spcAft>
                <a:spcPts val="0"/>
              </a:spcAft>
              <a:buFontTx/>
              <a:buChar char="-"/>
              <a:defRPr/>
            </a:pPr>
            <a:r>
              <a:rPr lang="en-GB" dirty="0"/>
              <a:t>Support from family/community</a:t>
            </a:r>
          </a:p>
          <a:p>
            <a:pPr marL="171450" indent="-171450" eaLnBrk="1" fontAlgn="auto" hangingPunct="1">
              <a:spcBef>
                <a:spcPts val="0"/>
              </a:spcBef>
              <a:spcAft>
                <a:spcPts val="0"/>
              </a:spcAft>
              <a:buFontTx/>
              <a:buChar char="-"/>
              <a:defRPr/>
            </a:pPr>
            <a:r>
              <a:rPr lang="en-GB" dirty="0"/>
              <a:t>Faith and cultural perspectives</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Taken from Erica Brown</a:t>
            </a:r>
          </a:p>
          <a:p>
            <a:pPr eaLnBrk="1" fontAlgn="auto" hangingPunct="1">
              <a:spcBef>
                <a:spcPts val="0"/>
              </a:spcBef>
              <a:spcAft>
                <a:spcPts val="0"/>
              </a:spcAft>
              <a:defRPr/>
            </a:pPr>
            <a:endParaRPr lang="en-GB" dirty="0"/>
          </a:p>
          <a:p>
            <a:pPr marL="171450" indent="-171450" eaLnBrk="1" fontAlgn="auto" hangingPunct="1">
              <a:spcBef>
                <a:spcPts val="0"/>
              </a:spcBef>
              <a:spcAft>
                <a:spcPts val="0"/>
              </a:spcAft>
              <a:buFontTx/>
              <a:buChar char="-"/>
              <a:defRPr/>
            </a:pPr>
            <a:r>
              <a:rPr lang="en-GB" altLang="en-US" dirty="0"/>
              <a:t>May be death following illness, sudden death, disability </a:t>
            </a:r>
          </a:p>
          <a:p>
            <a:pPr marL="171450" indent="-171450" eaLnBrk="1" fontAlgn="auto" hangingPunct="1">
              <a:spcBef>
                <a:spcPts val="0"/>
              </a:spcBef>
              <a:spcAft>
                <a:spcPts val="0"/>
              </a:spcAft>
              <a:buFontTx/>
              <a:buChar char="-"/>
              <a:defRPr/>
            </a:pPr>
            <a:r>
              <a:rPr lang="en-GB" altLang="en-US" dirty="0"/>
              <a:t>Need to acknowledge death parent even if little contact – need to allow them to grieve – may be angry</a:t>
            </a:r>
            <a:endParaRPr lang="en-US" altLang="en-US"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2287AE-905C-487B-AD9D-ED797110D088}" type="slidenum">
              <a:rPr lang="en-GB" smtClean="0"/>
              <a:pPr fontAlgn="base">
                <a:spcBef>
                  <a:spcPct val="0"/>
                </a:spcBef>
                <a:spcAft>
                  <a:spcPct val="0"/>
                </a:spcAft>
                <a:defRPr/>
              </a:pPr>
              <a:t>35</a:t>
            </a:fld>
            <a:endParaRPr lang="en-GB"/>
          </a:p>
        </p:txBody>
      </p:sp>
    </p:spTree>
    <p:extLst>
      <p:ext uri="{BB962C8B-B14F-4D97-AF65-F5344CB8AC3E}">
        <p14:creationId xmlns:p14="http://schemas.microsoft.com/office/powerpoint/2010/main" val="705258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z="1200" dirty="0">
                <a:latin typeface="Verdana" pitchFamily="34" charset="0"/>
                <a:ea typeface="Verdana" pitchFamily="34" charset="0"/>
                <a:cs typeface="Verdana" pitchFamily="34" charset="0"/>
              </a:rPr>
              <a:t>CR – 1 min </a:t>
            </a:r>
          </a:p>
          <a:p>
            <a:pPr eaLnBrk="1" hangingPunct="1"/>
            <a:endParaRPr lang="en-US" altLang="en-US" sz="1200" dirty="0">
              <a:latin typeface="Verdana" pitchFamily="34" charset="0"/>
              <a:ea typeface="Verdana" pitchFamily="34" charset="0"/>
              <a:cs typeface="Verdana" pitchFamily="34" charset="0"/>
            </a:endParaRPr>
          </a:p>
          <a:p>
            <a:pPr eaLnBrk="1" hangingPunct="1"/>
            <a:r>
              <a:rPr lang="en-US" altLang="en-US" sz="1200" dirty="0">
                <a:latin typeface="Verdana" pitchFamily="34" charset="0"/>
                <a:ea typeface="Verdana" pitchFamily="34" charset="0"/>
                <a:cs typeface="Verdana" pitchFamily="34" charset="0"/>
              </a:rPr>
              <a:t>In some communities ‘death’ is just seen as one step in the continuous cycle of life.  </a:t>
            </a:r>
          </a:p>
          <a:p>
            <a:pPr eaLnBrk="1" hangingPunct="1"/>
            <a:r>
              <a:rPr lang="en-US" altLang="en-US" sz="1200" dirty="0">
                <a:latin typeface="Verdana" pitchFamily="34" charset="0"/>
                <a:ea typeface="Verdana" pitchFamily="34" charset="0"/>
                <a:cs typeface="Verdana" pitchFamily="34" charset="0"/>
              </a:rPr>
              <a:t>Rituals and ceremonies can be public and demonstrative or private and quiet. </a:t>
            </a:r>
          </a:p>
          <a:p>
            <a:pPr eaLnBrk="1" hangingPunct="1"/>
            <a:r>
              <a:rPr lang="en-US" altLang="en-US" sz="1200" dirty="0">
                <a:latin typeface="Verdana" pitchFamily="34" charset="0"/>
                <a:ea typeface="Verdana" pitchFamily="34" charset="0"/>
                <a:cs typeface="Verdana" pitchFamily="34" charset="0"/>
              </a:rPr>
              <a:t>In some cultures the period of mourning is fixed.</a:t>
            </a:r>
          </a:p>
          <a:p>
            <a:pPr eaLnBrk="1" hangingPunct="1"/>
            <a:r>
              <a:rPr lang="en-US" altLang="en-US" sz="1200" dirty="0">
                <a:latin typeface="Verdana" pitchFamily="34" charset="0"/>
                <a:ea typeface="Verdana" pitchFamily="34" charset="0"/>
                <a:cs typeface="Verdana" pitchFamily="34" charset="0"/>
              </a:rPr>
              <a:t>The feelings experienced by people of different cultures are very similar but the way they express can be very different.</a:t>
            </a:r>
            <a:endParaRPr lang="en-GB" sz="1200" dirty="0">
              <a:latin typeface="Verdana" pitchFamily="34" charset="0"/>
              <a:ea typeface="Verdana" pitchFamily="34" charset="0"/>
              <a:cs typeface="Verdana" pitchFamily="34" charset="0"/>
            </a:endParaRPr>
          </a:p>
          <a:p>
            <a:pPr eaLnBrk="1" hangingPunct="1">
              <a:spcBef>
                <a:spcPct val="0"/>
              </a:spcBef>
            </a:pPr>
            <a:endParaRPr lang="en-GB" dirty="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CF2C1A-D2FE-4A19-83D8-5CA1C2906A3A}" type="slidenum">
              <a:rPr lang="en-GB" smtClean="0"/>
              <a:pPr fontAlgn="base">
                <a:spcBef>
                  <a:spcPct val="0"/>
                </a:spcBef>
                <a:spcAft>
                  <a:spcPct val="0"/>
                </a:spcAft>
                <a:defRPr/>
              </a:pPr>
              <a:t>36</a:t>
            </a:fld>
            <a:endParaRPr lang="en-GB"/>
          </a:p>
        </p:txBody>
      </p:sp>
    </p:spTree>
    <p:extLst>
      <p:ext uri="{BB962C8B-B14F-4D97-AF65-F5344CB8AC3E}">
        <p14:creationId xmlns:p14="http://schemas.microsoft.com/office/powerpoint/2010/main" val="6422452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None/>
              <a:defRPr/>
            </a:pPr>
            <a:r>
              <a:rPr lang="en-GB" dirty="0"/>
              <a:t>LK – 5 </a:t>
            </a:r>
            <a:r>
              <a:rPr lang="en-GB" dirty="0" err="1"/>
              <a:t>mins</a:t>
            </a:r>
            <a:r>
              <a:rPr lang="en-GB" dirty="0"/>
              <a:t> </a:t>
            </a:r>
          </a:p>
          <a:p>
            <a:pPr marL="171450" indent="-171450" eaLnBrk="1" fontAlgn="auto" hangingPunct="1">
              <a:spcBef>
                <a:spcPts val="0"/>
              </a:spcBef>
              <a:spcAft>
                <a:spcPts val="0"/>
              </a:spcAft>
              <a:buFont typeface="Arial" pitchFamily="34" charset="0"/>
              <a:buNone/>
              <a:defRPr/>
            </a:pPr>
            <a:endParaRPr lang="en-GB" dirty="0"/>
          </a:p>
          <a:p>
            <a:pPr marL="171450" indent="-171450" eaLnBrk="1" fontAlgn="auto" hangingPunct="1">
              <a:spcBef>
                <a:spcPts val="0"/>
              </a:spcBef>
              <a:spcAft>
                <a:spcPts val="0"/>
              </a:spcAft>
              <a:buFont typeface="Arial" pitchFamily="34" charset="0"/>
              <a:buNone/>
              <a:defRPr/>
            </a:pPr>
            <a:r>
              <a:rPr lang="en-GB" dirty="0"/>
              <a:t>Possibly ask what</a:t>
            </a:r>
            <a:r>
              <a:rPr lang="en-GB" baseline="0" dirty="0"/>
              <a:t> they think children need when they’ve been bereaved? – yes </a:t>
            </a:r>
            <a:r>
              <a:rPr lang="en-GB" baseline="0" dirty="0">
                <a:sym typeface="Wingdings" pitchFamily="2" charset="2"/>
              </a:rPr>
              <a:t> </a:t>
            </a:r>
            <a:endParaRPr lang="en-GB" baseline="0" dirty="0"/>
          </a:p>
          <a:p>
            <a:pPr marL="171450" indent="-171450" eaLnBrk="1" fontAlgn="auto" hangingPunct="1">
              <a:spcBef>
                <a:spcPts val="0"/>
              </a:spcBef>
              <a:spcAft>
                <a:spcPts val="0"/>
              </a:spcAft>
              <a:buFont typeface="Arial" pitchFamily="34" charset="0"/>
              <a:buNone/>
              <a:defRPr/>
            </a:pPr>
            <a:endParaRPr lang="en-GB" dirty="0"/>
          </a:p>
          <a:p>
            <a:pPr marL="171450" indent="-171450" eaLnBrk="1" fontAlgn="auto" hangingPunct="1">
              <a:spcBef>
                <a:spcPts val="0"/>
              </a:spcBef>
              <a:spcAft>
                <a:spcPts val="0"/>
              </a:spcAft>
              <a:buFont typeface="Arial" pitchFamily="34" charset="0"/>
              <a:buNone/>
              <a:defRPr/>
            </a:pPr>
            <a:r>
              <a:rPr lang="en-GB" dirty="0"/>
              <a:t>“The way in which children are treated when someone important in their lives is lost or dies has a profound effect on their future ability to manage their lives” (Child Bereavement, UK)</a:t>
            </a:r>
          </a:p>
          <a:p>
            <a:pPr marL="171450" indent="-171450" eaLnBrk="1" fontAlgn="auto" hangingPunct="1">
              <a:spcBef>
                <a:spcPts val="0"/>
              </a:spcBef>
              <a:spcAft>
                <a:spcPts val="0"/>
              </a:spcAft>
              <a:buFont typeface="Arial" pitchFamily="34" charset="0"/>
              <a:buChar char="•"/>
              <a:defRPr/>
            </a:pPr>
            <a:r>
              <a:rPr lang="en-GB" dirty="0"/>
              <a:t>Opportunity to listen – what children want is for us to listen; not distracted – listen to child’s experience; empathy</a:t>
            </a:r>
          </a:p>
          <a:p>
            <a:pPr marL="171450" indent="-171450" eaLnBrk="1" fontAlgn="auto" hangingPunct="1">
              <a:spcBef>
                <a:spcPts val="0"/>
              </a:spcBef>
              <a:spcAft>
                <a:spcPts val="0"/>
              </a:spcAft>
              <a:buFont typeface="Arial" pitchFamily="34" charset="0"/>
              <a:buChar char="•"/>
              <a:defRPr/>
            </a:pPr>
            <a:r>
              <a:rPr lang="en-GB" dirty="0"/>
              <a:t>Acknowledge some of the feelings can be huge – do you want to talk about it a bit more</a:t>
            </a:r>
          </a:p>
          <a:p>
            <a:pPr marL="171450" indent="-171450" eaLnBrk="1" fontAlgn="auto" hangingPunct="1">
              <a:spcBef>
                <a:spcPts val="0"/>
              </a:spcBef>
              <a:spcAft>
                <a:spcPts val="0"/>
              </a:spcAft>
              <a:buFont typeface="Arial" pitchFamily="34" charset="0"/>
              <a:buChar char="•"/>
              <a:defRPr/>
            </a:pPr>
            <a:r>
              <a:rPr lang="en-GB" dirty="0"/>
              <a:t>A huge bag of worries – acknowledge ok to have worries – could have a bag of stones on desk – I wonder if there’s a stone in there that’s like one of your worries? </a:t>
            </a:r>
          </a:p>
          <a:p>
            <a:pPr marL="171450" indent="-171450" eaLnBrk="1" fontAlgn="auto" hangingPunct="1">
              <a:spcBef>
                <a:spcPts val="0"/>
              </a:spcBef>
              <a:spcAft>
                <a:spcPts val="0"/>
              </a:spcAft>
              <a:buFont typeface="Arial" pitchFamily="34" charset="0"/>
              <a:buChar char="•"/>
              <a:defRPr/>
            </a:pPr>
            <a:r>
              <a:rPr lang="en-GB" dirty="0"/>
              <a:t>Some research – children want some normality – they sometimes need some space i.e. don’t ask every time you see me how I am</a:t>
            </a:r>
          </a:p>
          <a:p>
            <a:pPr eaLnBrk="1" fontAlgn="auto" hangingPunct="1">
              <a:spcBef>
                <a:spcPts val="0"/>
              </a:spcBef>
              <a:spcAft>
                <a:spcPts val="0"/>
              </a:spcAft>
              <a:buFont typeface="Arial" pitchFamily="34" charset="0"/>
              <a:buNone/>
              <a:defRPr/>
            </a:pPr>
            <a:endParaRPr lang="en-GB" dirty="0"/>
          </a:p>
          <a:p>
            <a:pPr eaLnBrk="1" fontAlgn="auto" hangingPunct="1">
              <a:spcBef>
                <a:spcPts val="0"/>
              </a:spcBef>
              <a:spcAft>
                <a:spcPts val="0"/>
              </a:spcAft>
              <a:defRPr/>
            </a:pPr>
            <a:r>
              <a:rPr lang="en-GB" altLang="en-US" dirty="0"/>
              <a:t>Pupils may have loads of questions</a:t>
            </a:r>
          </a:p>
          <a:p>
            <a:pPr marL="171450" indent="-171450" eaLnBrk="1" fontAlgn="auto" hangingPunct="1">
              <a:spcBef>
                <a:spcPts val="0"/>
              </a:spcBef>
              <a:spcAft>
                <a:spcPts val="0"/>
              </a:spcAft>
              <a:buFontTx/>
              <a:buChar char="-"/>
              <a:defRPr/>
            </a:pPr>
            <a:r>
              <a:rPr lang="en-GB" altLang="en-US" dirty="0"/>
              <a:t>What can I do to help?  How can I help my mum?  </a:t>
            </a:r>
            <a:r>
              <a:rPr lang="en-GB" dirty="0"/>
              <a:t>Why’s my Dad gone?  How can I stop panicking?  Is it ok to have fun?  What’s going on in my family?</a:t>
            </a:r>
          </a:p>
          <a:p>
            <a:pPr marL="171450" indent="-171450" eaLnBrk="1" fontAlgn="auto" hangingPunct="1">
              <a:spcBef>
                <a:spcPts val="0"/>
              </a:spcBef>
              <a:spcAft>
                <a:spcPts val="0"/>
              </a:spcAft>
              <a:buFontTx/>
              <a:buChar char="-"/>
              <a:defRPr/>
            </a:pPr>
            <a:r>
              <a:rPr lang="en-GB" dirty="0"/>
              <a:t>Most useful thing is honesty – what children don’t know they’ll imagine.</a:t>
            </a:r>
          </a:p>
          <a:p>
            <a:pPr marL="171450" indent="-171450" eaLnBrk="1" fontAlgn="auto" hangingPunct="1">
              <a:spcBef>
                <a:spcPts val="0"/>
              </a:spcBef>
              <a:spcAft>
                <a:spcPts val="0"/>
              </a:spcAft>
              <a:buFontTx/>
              <a:buChar char="-"/>
              <a:defRPr/>
            </a:pPr>
            <a:r>
              <a:rPr lang="en-GB" dirty="0"/>
              <a:t>Awkward questions – reflect back – is that something you’re worried about?</a:t>
            </a:r>
          </a:p>
          <a:p>
            <a:pPr marL="171450" indent="-171450" eaLnBrk="1" fontAlgn="auto" hangingPunct="1">
              <a:spcBef>
                <a:spcPts val="0"/>
              </a:spcBef>
              <a:spcAft>
                <a:spcPts val="0"/>
              </a:spcAft>
              <a:buFontTx/>
              <a:buChar char="-"/>
              <a:defRPr/>
            </a:pPr>
            <a:r>
              <a:rPr lang="en-GB" dirty="0"/>
              <a:t>With illness- find out exactly what it is.  How it affects them</a:t>
            </a:r>
          </a:p>
          <a:p>
            <a:pPr marL="171450" indent="-171450" eaLnBrk="1" fontAlgn="auto" hangingPunct="1">
              <a:spcBef>
                <a:spcPts val="0"/>
              </a:spcBef>
              <a:spcAft>
                <a:spcPts val="0"/>
              </a:spcAft>
              <a:buFontTx/>
              <a:buChar char="-"/>
              <a:defRPr/>
            </a:pPr>
            <a:r>
              <a:rPr lang="en-GB" dirty="0"/>
              <a:t>Children want parents to talk to them, tell them the truth straight away, don’t say too young or that they need space</a:t>
            </a:r>
          </a:p>
          <a:p>
            <a:pPr eaLnBrk="1" fontAlgn="auto" hangingPunct="1">
              <a:spcBef>
                <a:spcPts val="0"/>
              </a:spcBef>
              <a:spcAft>
                <a:spcPts val="0"/>
              </a:spcAft>
              <a:defRPr/>
            </a:pPr>
            <a:endParaRPr lang="en-GB"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ED105B-5A76-472F-8657-52A053047A0F}" type="slidenum">
              <a:rPr lang="en-GB" smtClean="0"/>
              <a:pPr fontAlgn="base">
                <a:spcBef>
                  <a:spcPct val="0"/>
                </a:spcBef>
                <a:spcAft>
                  <a:spcPct val="0"/>
                </a:spcAft>
                <a:defRPr/>
              </a:pPr>
              <a:t>37</a:t>
            </a:fld>
            <a:endParaRPr lang="en-GB"/>
          </a:p>
        </p:txBody>
      </p:sp>
    </p:spTree>
    <p:extLst>
      <p:ext uri="{BB962C8B-B14F-4D97-AF65-F5344CB8AC3E}">
        <p14:creationId xmlns:p14="http://schemas.microsoft.com/office/powerpoint/2010/main" val="1963630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altLang="en-US" dirty="0"/>
              <a:t>LK – 2 </a:t>
            </a:r>
            <a:r>
              <a:rPr lang="en-GB" altLang="en-US" dirty="0" err="1"/>
              <a:t>mins</a:t>
            </a:r>
            <a:r>
              <a:rPr lang="en-GB" altLang="en-US" dirty="0"/>
              <a:t> </a:t>
            </a:r>
          </a:p>
          <a:p>
            <a:pPr eaLnBrk="1" fontAlgn="auto" hangingPunct="1">
              <a:spcBef>
                <a:spcPts val="0"/>
              </a:spcBef>
              <a:spcAft>
                <a:spcPts val="0"/>
              </a:spcAft>
              <a:defRPr/>
            </a:pPr>
            <a:endParaRPr lang="en-GB" altLang="en-US" dirty="0"/>
          </a:p>
          <a:p>
            <a:pPr eaLnBrk="1" fontAlgn="auto" hangingPunct="1">
              <a:spcBef>
                <a:spcPts val="0"/>
              </a:spcBef>
              <a:spcAft>
                <a:spcPts val="0"/>
              </a:spcAft>
              <a:defRPr/>
            </a:pPr>
            <a:r>
              <a:rPr lang="en-GB" altLang="en-US" dirty="0"/>
              <a:t>Being alongside someone experiencing loss can be emotionally draining and it can be hard if brings up personal experiences- the need for support is perfectly normal</a:t>
            </a:r>
          </a:p>
          <a:p>
            <a:pPr eaLnBrk="1" fontAlgn="auto" hangingPunct="1">
              <a:spcBef>
                <a:spcPts val="0"/>
              </a:spcBef>
              <a:spcAft>
                <a:spcPts val="0"/>
              </a:spcAft>
              <a:defRPr/>
            </a:pPr>
            <a:endParaRPr lang="en-GB" altLang="en-US" dirty="0"/>
          </a:p>
          <a:p>
            <a:pPr eaLnBrk="1" fontAlgn="auto" hangingPunct="1">
              <a:spcBef>
                <a:spcPts val="0"/>
              </a:spcBef>
              <a:spcAft>
                <a:spcPts val="0"/>
              </a:spcAft>
              <a:defRPr/>
            </a:pPr>
            <a:r>
              <a:rPr lang="en-GB" altLang="en-US" dirty="0"/>
              <a:t>When working with children who have experienced loss and bereavement:</a:t>
            </a:r>
          </a:p>
          <a:p>
            <a:pPr marL="171450" indent="-171450" eaLnBrk="1" fontAlgn="auto" hangingPunct="1">
              <a:spcBef>
                <a:spcPts val="0"/>
              </a:spcBef>
              <a:spcAft>
                <a:spcPts val="0"/>
              </a:spcAft>
              <a:buFontTx/>
              <a:buChar char="-"/>
              <a:defRPr/>
            </a:pPr>
            <a:r>
              <a:rPr lang="en-GB" altLang="en-US" dirty="0"/>
              <a:t>Prepare to be emotionally affected.  It is ok to feel overwhelmed, drained, exhausted, </a:t>
            </a:r>
          </a:p>
          <a:p>
            <a:pPr marL="171450" indent="-171450" eaLnBrk="1" fontAlgn="auto" hangingPunct="1">
              <a:spcBef>
                <a:spcPts val="0"/>
              </a:spcBef>
              <a:spcAft>
                <a:spcPts val="0"/>
              </a:spcAft>
              <a:buFontTx/>
              <a:buChar char="-"/>
              <a:defRPr/>
            </a:pPr>
            <a:r>
              <a:rPr lang="en-GB" altLang="en-US" dirty="0"/>
              <a:t>Need to acknowledge how we’re feeling – own losses may resurface and it may be that it’s not within limits to support someone. </a:t>
            </a:r>
          </a:p>
          <a:p>
            <a:pPr marL="171450" indent="-171450" eaLnBrk="1" fontAlgn="auto" hangingPunct="1">
              <a:spcBef>
                <a:spcPts val="0"/>
              </a:spcBef>
              <a:spcAft>
                <a:spcPts val="0"/>
              </a:spcAft>
              <a:buFontTx/>
              <a:buChar char="-"/>
              <a:defRPr/>
            </a:pPr>
            <a:r>
              <a:rPr lang="en-GB" altLang="en-US" dirty="0"/>
              <a:t>Equally don’t need to be a bereavement specialist – teachers are caring – often its about being there; the key person and having the relationship with the child that helps them to feel listened to</a:t>
            </a:r>
          </a:p>
          <a:p>
            <a:pPr marL="171450" indent="-171450" eaLnBrk="1" fontAlgn="auto" hangingPunct="1">
              <a:spcBef>
                <a:spcPts val="0"/>
              </a:spcBef>
              <a:spcAft>
                <a:spcPts val="0"/>
              </a:spcAft>
              <a:buFontTx/>
              <a:buChar char="-"/>
              <a:defRPr/>
            </a:pPr>
            <a:endParaRPr lang="en-GB" altLang="en-US" dirty="0"/>
          </a:p>
          <a:p>
            <a:pPr marL="171450" indent="-171450" eaLnBrk="1" fontAlgn="auto" hangingPunct="1">
              <a:spcBef>
                <a:spcPts val="0"/>
              </a:spcBef>
              <a:spcAft>
                <a:spcPts val="0"/>
              </a:spcAft>
              <a:buFontTx/>
              <a:buChar char="-"/>
              <a:defRPr/>
            </a:pPr>
            <a:r>
              <a:rPr lang="en-GB" altLang="en-US" dirty="0"/>
              <a:t>Important to share feelings. Talk to friends/colleagues and share experiences</a:t>
            </a:r>
          </a:p>
          <a:p>
            <a:pPr marL="171450" indent="-171450" eaLnBrk="1" fontAlgn="auto" hangingPunct="1">
              <a:spcBef>
                <a:spcPts val="0"/>
              </a:spcBef>
              <a:spcAft>
                <a:spcPts val="0"/>
              </a:spcAft>
              <a:buFontTx/>
              <a:buChar char="-"/>
              <a:defRPr/>
            </a:pPr>
            <a:r>
              <a:rPr lang="en-GB" altLang="en-US" dirty="0"/>
              <a:t>Remember professional boundaries</a:t>
            </a:r>
          </a:p>
          <a:p>
            <a:pPr marL="171450" indent="-171450" eaLnBrk="1" fontAlgn="auto" hangingPunct="1">
              <a:spcBef>
                <a:spcPts val="0"/>
              </a:spcBef>
              <a:spcAft>
                <a:spcPts val="0"/>
              </a:spcAft>
              <a:buFontTx/>
              <a:buChar char="-"/>
              <a:defRPr/>
            </a:pPr>
            <a:r>
              <a:rPr lang="en-GB" altLang="en-US" dirty="0"/>
              <a:t>Anticipate where may experience emotional reaction</a:t>
            </a:r>
          </a:p>
          <a:p>
            <a:pPr marL="171450" indent="-171450" eaLnBrk="1" fontAlgn="auto" hangingPunct="1">
              <a:spcBef>
                <a:spcPts val="0"/>
              </a:spcBef>
              <a:spcAft>
                <a:spcPts val="0"/>
              </a:spcAft>
              <a:buFontTx/>
              <a:buChar char="-"/>
              <a:defRPr/>
            </a:pPr>
            <a:r>
              <a:rPr lang="en-GB" altLang="en-US" dirty="0"/>
              <a:t>Important that we listen to ourselves</a:t>
            </a:r>
          </a:p>
          <a:p>
            <a:pPr eaLnBrk="1" fontAlgn="auto" hangingPunct="1">
              <a:spcBef>
                <a:spcPts val="0"/>
              </a:spcBef>
              <a:spcAft>
                <a:spcPts val="0"/>
              </a:spcAft>
              <a:defRPr/>
            </a:pPr>
            <a:endParaRPr lang="en-GB" altLang="en-US" b="1" dirty="0"/>
          </a:p>
          <a:p>
            <a:pPr eaLnBrk="1" fontAlgn="auto" hangingPunct="1">
              <a:spcBef>
                <a:spcPts val="0"/>
              </a:spcBef>
              <a:spcAft>
                <a:spcPts val="0"/>
              </a:spcAft>
              <a:defRPr/>
            </a:pPr>
            <a:r>
              <a:rPr lang="en-GB" altLang="en-US" b="1" dirty="0"/>
              <a:t>Take </a:t>
            </a:r>
            <a:r>
              <a:rPr lang="en-GB" altLang="en-US" dirty="0"/>
              <a:t>care of yourselves</a:t>
            </a:r>
            <a:r>
              <a:rPr lang="en-GB" altLang="en-US" b="1" dirty="0"/>
              <a:t> and have time for you – Relaxation, exercise – what else?</a:t>
            </a:r>
          </a:p>
          <a:p>
            <a:pPr eaLnBrk="1" fontAlgn="auto" hangingPunct="1">
              <a:spcBef>
                <a:spcPts val="0"/>
              </a:spcBef>
              <a:spcAft>
                <a:spcPts val="0"/>
              </a:spcAft>
              <a:buFont typeface="Arial" pitchFamily="34" charset="0"/>
              <a:buNone/>
              <a:defRPr/>
            </a:pPr>
            <a:endParaRPr lang="en-GB" altLang="en-US" dirty="0"/>
          </a:p>
          <a:p>
            <a:pPr marL="171450" indent="-171450" eaLnBrk="1" fontAlgn="auto" hangingPunct="1">
              <a:spcBef>
                <a:spcPts val="0"/>
              </a:spcBef>
              <a:spcAft>
                <a:spcPts val="0"/>
              </a:spcAft>
              <a:buFontTx/>
              <a:buChar char="-"/>
              <a:defRPr/>
            </a:pPr>
            <a:endParaRPr lang="en-GB" dirty="0"/>
          </a:p>
          <a:p>
            <a:pPr eaLnBrk="1" fontAlgn="auto" hangingPunct="1">
              <a:spcBef>
                <a:spcPts val="0"/>
              </a:spcBef>
              <a:spcAft>
                <a:spcPts val="0"/>
              </a:spcAft>
              <a:defRPr/>
            </a:pPr>
            <a:endParaRPr lang="en-GB" dirty="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73990B-899D-4117-9E0E-D2BBD986C591}" type="slidenum">
              <a:rPr lang="en-GB" smtClean="0"/>
              <a:pPr fontAlgn="base">
                <a:spcBef>
                  <a:spcPct val="0"/>
                </a:spcBef>
                <a:spcAft>
                  <a:spcPct val="0"/>
                </a:spcAft>
                <a:defRPr/>
              </a:pPr>
              <a:t>38</a:t>
            </a:fld>
            <a:endParaRPr lang="en-GB"/>
          </a:p>
        </p:txBody>
      </p:sp>
    </p:spTree>
    <p:extLst>
      <p:ext uri="{BB962C8B-B14F-4D97-AF65-F5344CB8AC3E}">
        <p14:creationId xmlns:p14="http://schemas.microsoft.com/office/powerpoint/2010/main" val="497766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altLang="en-US" dirty="0"/>
              <a:t>LK – 2 </a:t>
            </a:r>
            <a:r>
              <a:rPr lang="en-GB" altLang="en-US" dirty="0" err="1"/>
              <a:t>mins</a:t>
            </a:r>
            <a:r>
              <a:rPr lang="en-GB" altLang="en-US" dirty="0"/>
              <a:t> </a:t>
            </a:r>
          </a:p>
          <a:p>
            <a:pPr eaLnBrk="1" fontAlgn="auto" hangingPunct="1">
              <a:spcBef>
                <a:spcPts val="0"/>
              </a:spcBef>
              <a:spcAft>
                <a:spcPts val="0"/>
              </a:spcAft>
              <a:defRPr/>
            </a:pPr>
            <a:endParaRPr lang="en-GB" altLang="en-US" dirty="0"/>
          </a:p>
          <a:p>
            <a:pPr eaLnBrk="1" fontAlgn="auto" hangingPunct="1">
              <a:spcBef>
                <a:spcPts val="0"/>
              </a:spcBef>
              <a:spcAft>
                <a:spcPts val="0"/>
              </a:spcAft>
              <a:defRPr/>
            </a:pPr>
            <a:r>
              <a:rPr lang="en-GB" altLang="en-US" dirty="0"/>
              <a:t>Schools could consider setting up a tool box e.g. sample letters, assemblies, resources, poems etc.</a:t>
            </a:r>
          </a:p>
          <a:p>
            <a:pPr eaLnBrk="1" fontAlgn="auto" hangingPunct="1">
              <a:spcBef>
                <a:spcPts val="0"/>
              </a:spcBef>
              <a:spcAft>
                <a:spcPts val="0"/>
              </a:spcAft>
              <a:defRPr/>
            </a:pPr>
            <a:endParaRPr lang="en-GB" altLang="en-US" dirty="0"/>
          </a:p>
          <a:p>
            <a:pPr eaLnBrk="1" fontAlgn="auto" hangingPunct="1">
              <a:spcBef>
                <a:spcPts val="0"/>
              </a:spcBef>
              <a:spcAft>
                <a:spcPts val="0"/>
              </a:spcAft>
              <a:defRPr/>
            </a:pPr>
            <a:r>
              <a:rPr lang="en-GB" altLang="en-US" dirty="0">
                <a:solidFill>
                  <a:srgbClr val="0070C0"/>
                </a:solidFill>
              </a:rPr>
              <a:t>School Policy –may need to consider policy around critical incidents and referring to this– loss and bereavement isn’t necessarily a critical incident</a:t>
            </a:r>
            <a:endParaRPr lang="en-GB" altLang="en-US" dirty="0"/>
          </a:p>
          <a:p>
            <a:pPr eaLnBrk="1" fontAlgn="auto" hangingPunct="1">
              <a:spcBef>
                <a:spcPts val="0"/>
              </a:spcBef>
              <a:spcAft>
                <a:spcPts val="0"/>
              </a:spcAft>
              <a:defRPr/>
            </a:pPr>
            <a:endParaRPr lang="en-GB" altLang="en-US" dirty="0"/>
          </a:p>
          <a:p>
            <a:pPr eaLnBrk="1" fontAlgn="auto" hangingPunct="1">
              <a:spcBef>
                <a:spcPts val="0"/>
              </a:spcBef>
              <a:spcAft>
                <a:spcPts val="0"/>
              </a:spcAft>
              <a:defRPr/>
            </a:pPr>
            <a:r>
              <a:rPr lang="en-GB" altLang="en-US" dirty="0"/>
              <a:t>Critical incident is a crisis that impacts on the schools community e.g. Sudden death of a teacher/pupil. It is an incident or sequence of events which overwhelms the normal coping mechanisms of the school</a:t>
            </a:r>
          </a:p>
          <a:p>
            <a:pPr marL="171450" indent="-171450" eaLnBrk="1" fontAlgn="auto" hangingPunct="1">
              <a:spcBef>
                <a:spcPts val="0"/>
              </a:spcBef>
              <a:spcAft>
                <a:spcPts val="0"/>
              </a:spcAft>
              <a:defRPr/>
            </a:pPr>
            <a:endParaRPr lang="en-GB" dirty="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5A9965-1887-4B6D-99EC-E7C1AD3338DA}" type="slidenum">
              <a:rPr lang="en-GB" smtClean="0"/>
              <a:pPr fontAlgn="base">
                <a:spcBef>
                  <a:spcPct val="0"/>
                </a:spcBef>
                <a:spcAft>
                  <a:spcPct val="0"/>
                </a:spcAft>
                <a:defRPr/>
              </a:pPr>
              <a:t>39</a:t>
            </a:fld>
            <a:endParaRPr lang="en-GB"/>
          </a:p>
        </p:txBody>
      </p:sp>
    </p:spTree>
    <p:extLst>
      <p:ext uri="{BB962C8B-B14F-4D97-AF65-F5344CB8AC3E}">
        <p14:creationId xmlns:p14="http://schemas.microsoft.com/office/powerpoint/2010/main" val="405452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dirty="0"/>
              <a:t>RT – 2 </a:t>
            </a:r>
            <a:r>
              <a:rPr lang="en-GB" altLang="en-US" dirty="0" err="1"/>
              <a:t>mins</a:t>
            </a:r>
            <a:r>
              <a:rPr lang="en-GB" altLang="en-US" dirty="0"/>
              <a:t> </a:t>
            </a:r>
          </a:p>
          <a:p>
            <a:pPr eaLnBrk="1" hangingPunct="1">
              <a:spcBef>
                <a:spcPct val="0"/>
              </a:spcBef>
            </a:pPr>
            <a:endParaRPr lang="en-GB" altLang="en-US" dirty="0"/>
          </a:p>
          <a:p>
            <a:pPr eaLnBrk="1" hangingPunct="1">
              <a:spcBef>
                <a:spcPct val="0"/>
              </a:spcBef>
            </a:pPr>
            <a:r>
              <a:rPr lang="en-GB" altLang="en-US" dirty="0"/>
              <a:t>Would like to have discussions with people sharing experiences – importance of confidentiality</a:t>
            </a:r>
          </a:p>
          <a:p>
            <a:pPr eaLnBrk="1" hangingPunct="1">
              <a:spcBef>
                <a:spcPct val="0"/>
              </a:spcBef>
            </a:pPr>
            <a:endParaRPr lang="en-GB" altLang="en-US" dirty="0"/>
          </a:p>
          <a:p>
            <a:pPr eaLnBrk="1" hangingPunct="1">
              <a:spcBef>
                <a:spcPct val="0"/>
              </a:spcBef>
            </a:pPr>
            <a:r>
              <a:rPr lang="en-GB" altLang="en-US" dirty="0"/>
              <a:t>Opt out if you need to</a:t>
            </a:r>
          </a:p>
          <a:p>
            <a:pPr eaLnBrk="1" hangingPunct="1">
              <a:spcBef>
                <a:spcPct val="0"/>
              </a:spcBef>
            </a:pPr>
            <a:endParaRPr lang="en-GB" altLang="en-US" dirty="0"/>
          </a:p>
          <a:p>
            <a:pPr eaLnBrk="1" hangingPunct="1">
              <a:spcBef>
                <a:spcPct val="0"/>
              </a:spcBef>
            </a:pPr>
            <a:r>
              <a:rPr lang="en-US" altLang="en-US" dirty="0"/>
              <a:t>Mobiles off</a:t>
            </a:r>
          </a:p>
          <a:p>
            <a:pPr eaLnBrk="1" hangingPunct="1">
              <a:spcBef>
                <a:spcPct val="0"/>
              </a:spcBef>
            </a:pPr>
            <a:endParaRPr lang="en-US" altLang="en-US" dirty="0"/>
          </a:p>
          <a:p>
            <a:pPr eaLnBrk="1" hangingPunct="1">
              <a:spcBef>
                <a:spcPct val="0"/>
              </a:spcBef>
            </a:pPr>
            <a:r>
              <a:rPr lang="en-US" altLang="en-US" dirty="0"/>
              <a:t>Anything else to add?</a:t>
            </a:r>
          </a:p>
          <a:p>
            <a:pPr eaLnBrk="1" hangingPunct="1">
              <a:spcBef>
                <a:spcPct val="0"/>
              </a:spcBef>
            </a:pPr>
            <a:endParaRPr lang="en-GB" altLang="en-US" dirty="0"/>
          </a:p>
          <a:p>
            <a:pPr eaLnBrk="1" hangingPunct="1">
              <a:spcBef>
                <a:spcPct val="0"/>
              </a:spcBef>
            </a:pPr>
            <a:endParaRPr lang="en-GB"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8DDA2A-6924-40CE-A3A2-3C390EEFD1A0}" type="slidenum">
              <a:rPr lang="en-GB" smtClean="0"/>
              <a:pPr fontAlgn="base">
                <a:spcBef>
                  <a:spcPct val="0"/>
                </a:spcBef>
                <a:spcAft>
                  <a:spcPct val="0"/>
                </a:spcAft>
                <a:defRPr/>
              </a:pPr>
              <a:t>4</a:t>
            </a:fld>
            <a:endParaRPr lang="en-GB"/>
          </a:p>
        </p:txBody>
      </p:sp>
    </p:spTree>
    <p:extLst>
      <p:ext uri="{BB962C8B-B14F-4D97-AF65-F5344CB8AC3E}">
        <p14:creationId xmlns:p14="http://schemas.microsoft.com/office/powerpoint/2010/main" val="3258757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 – 1 min </a:t>
            </a:r>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40</a:t>
            </a:fld>
            <a:endParaRPr lang="en-GB"/>
          </a:p>
        </p:txBody>
      </p:sp>
    </p:spTree>
    <p:extLst>
      <p:ext uri="{BB962C8B-B14F-4D97-AF65-F5344CB8AC3E}">
        <p14:creationId xmlns:p14="http://schemas.microsoft.com/office/powerpoint/2010/main" val="3809562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CR – 2 </a:t>
            </a:r>
            <a:r>
              <a:rPr lang="en-GB" dirty="0" err="1"/>
              <a:t>mins</a:t>
            </a:r>
            <a:r>
              <a:rPr lang="en-GB" dirty="0"/>
              <a:t> </a:t>
            </a:r>
          </a:p>
          <a:p>
            <a:pPr marL="0" indent="0">
              <a:buNone/>
            </a:pPr>
            <a:endParaRPr lang="en-GB" dirty="0"/>
          </a:p>
          <a:p>
            <a:pPr marL="0" indent="0">
              <a:buNone/>
            </a:pPr>
            <a:r>
              <a:rPr lang="en-GB" dirty="0"/>
              <a:t>Trauma refers to the response to a highly stressful event. It refers to extreme stress that overwhelms a person’s ability to cope, where the person’s sense of safety and security is undermined</a:t>
            </a:r>
          </a:p>
          <a:p>
            <a:pPr marL="0" indent="0">
              <a:buNone/>
            </a:pPr>
            <a:endParaRPr lang="en-GB" dirty="0"/>
          </a:p>
          <a:p>
            <a:r>
              <a:rPr lang="en-GB" dirty="0"/>
              <a:t>A traumatic event involves a single experience, or enduring repeated or multiple experiences, that completely overwhelm</a:t>
            </a:r>
            <a:r>
              <a:rPr lang="en-GB" baseline="0" dirty="0"/>
              <a:t> </a:t>
            </a:r>
            <a:r>
              <a:rPr lang="en-GB" dirty="0"/>
              <a:t>the individual’s ability to cope or integrate the ideas and</a:t>
            </a:r>
            <a:r>
              <a:rPr lang="en-GB" baseline="0" dirty="0"/>
              <a:t> </a:t>
            </a:r>
            <a:r>
              <a:rPr lang="en-GB" dirty="0"/>
              <a:t>emotions involved in that experience.</a:t>
            </a:r>
          </a:p>
          <a:p>
            <a:pPr marL="0" indent="0">
              <a:buNone/>
            </a:pPr>
            <a:endParaRPr lang="en-GB" b="1" dirty="0"/>
          </a:p>
          <a:p>
            <a:pPr marL="0" indent="0">
              <a:buNone/>
            </a:pPr>
            <a:r>
              <a:rPr lang="en-GB" dirty="0"/>
              <a:t>Trauma is determined by how the person experiences and makes sense of the situation rather than the situation itself.  Thus, what is traumatic to one person may not be (as) traumatic to another</a:t>
            </a:r>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41</a:t>
            </a:fld>
            <a:endParaRPr lang="en-GB"/>
          </a:p>
        </p:txBody>
      </p:sp>
    </p:spTree>
    <p:extLst>
      <p:ext uri="{BB962C8B-B14F-4D97-AF65-F5344CB8AC3E}">
        <p14:creationId xmlns:p14="http://schemas.microsoft.com/office/powerpoint/2010/main" val="1250306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CR – 2 </a:t>
            </a:r>
            <a:r>
              <a:rPr lang="en-GB" baseline="0" dirty="0" err="1"/>
              <a:t>mins</a:t>
            </a:r>
            <a:r>
              <a:rPr lang="en-GB" baseline="0" dirty="0"/>
              <a:t> </a:t>
            </a:r>
          </a:p>
          <a:p>
            <a:endParaRPr lang="en-GB" baseline="0" dirty="0"/>
          </a:p>
          <a:p>
            <a:r>
              <a:rPr lang="en-GB" baseline="0" dirty="0"/>
              <a:t>Effect on Cognition -  Processes and thoughts:  (the processing of information is affected, as well as thoughts themselves)</a:t>
            </a:r>
          </a:p>
          <a:p>
            <a:pPr marL="457200" indent="-457200">
              <a:buFont typeface="Arial" panose="020B0604020202020204" pitchFamily="34" charset="0"/>
              <a:buChar char="•"/>
            </a:pPr>
            <a:r>
              <a:rPr lang="en-GB" sz="1200" dirty="0"/>
              <a:t>Confusion</a:t>
            </a:r>
          </a:p>
          <a:p>
            <a:pPr marL="457200" indent="-457200">
              <a:buFont typeface="Arial" panose="020B0604020202020204" pitchFamily="34" charset="0"/>
              <a:buChar char="•"/>
            </a:pPr>
            <a:r>
              <a:rPr lang="en-GB" sz="1200" dirty="0"/>
              <a:t>Disorientation</a:t>
            </a:r>
          </a:p>
          <a:p>
            <a:pPr marL="457200" indent="-457200">
              <a:buFont typeface="Arial" panose="020B0604020202020204" pitchFamily="34" charset="0"/>
              <a:buChar char="•"/>
            </a:pPr>
            <a:r>
              <a:rPr lang="en-GB" sz="1200" dirty="0"/>
              <a:t>Difficulties with concentration</a:t>
            </a:r>
          </a:p>
          <a:p>
            <a:pPr marL="457200" indent="-457200">
              <a:buFont typeface="Arial" panose="020B0604020202020204" pitchFamily="34" charset="0"/>
              <a:buChar char="•"/>
            </a:pPr>
            <a:r>
              <a:rPr lang="en-GB" sz="1200" dirty="0"/>
              <a:t>Worrying thoughts</a:t>
            </a:r>
          </a:p>
          <a:p>
            <a:pPr marL="457200" indent="-457200">
              <a:buFont typeface="Arial" panose="020B0604020202020204" pitchFamily="34" charset="0"/>
              <a:buChar char="•"/>
            </a:pPr>
            <a:r>
              <a:rPr lang="en-GB" sz="1200" dirty="0"/>
              <a:t>Intrusive thoughts and images </a:t>
            </a:r>
          </a:p>
          <a:p>
            <a:pPr marL="457200" indent="-457200">
              <a:buFont typeface="Arial" panose="020B0604020202020204" pitchFamily="34" charset="0"/>
              <a:buChar char="•"/>
            </a:pPr>
            <a:r>
              <a:rPr lang="en-GB" sz="1200" dirty="0"/>
              <a:t>Self blame</a:t>
            </a:r>
          </a:p>
          <a:p>
            <a:pPr marL="457200" indent="-457200">
              <a:buFont typeface="Arial" panose="020B0604020202020204" pitchFamily="34" charset="0"/>
              <a:buChar char="•"/>
            </a:pPr>
            <a:r>
              <a:rPr lang="en-GB" sz="1200" dirty="0"/>
              <a:t>Survivor guilt</a:t>
            </a:r>
          </a:p>
          <a:p>
            <a:pPr marL="457200" indent="-457200">
              <a:buFont typeface="Arial" panose="020B0604020202020204" pitchFamily="34" charset="0"/>
              <a:buChar char="•"/>
            </a:pPr>
            <a:r>
              <a:rPr lang="en-GB" sz="1200" dirty="0"/>
              <a:t>Nightmares</a:t>
            </a:r>
          </a:p>
          <a:p>
            <a:pPr marL="457200" indent="-457200">
              <a:buFont typeface="Arial" panose="020B0604020202020204" pitchFamily="34" charset="0"/>
              <a:buNone/>
            </a:pPr>
            <a:endParaRPr lang="en-GB" sz="1200" dirty="0"/>
          </a:p>
          <a:p>
            <a:pPr marL="457200" indent="-457200">
              <a:buFont typeface="Arial" panose="020B0604020202020204" pitchFamily="34" charset="0"/>
              <a:buNone/>
            </a:pPr>
            <a:r>
              <a:rPr lang="en-GB" sz="1200" dirty="0"/>
              <a:t>Feelings: </a:t>
            </a:r>
          </a:p>
          <a:p>
            <a:pPr marL="285750" indent="-285750">
              <a:buFont typeface="Arial" panose="020B0604020202020204" pitchFamily="34" charset="0"/>
              <a:buChar char="•"/>
            </a:pPr>
            <a:r>
              <a:rPr lang="en-GB" sz="1200" dirty="0"/>
              <a:t>Shock</a:t>
            </a:r>
          </a:p>
          <a:p>
            <a:pPr marL="285750" indent="-285750">
              <a:buFont typeface="Arial" panose="020B0604020202020204" pitchFamily="34" charset="0"/>
              <a:buChar char="•"/>
            </a:pPr>
            <a:r>
              <a:rPr lang="en-GB" sz="1200" dirty="0"/>
              <a:t>Sorrow</a:t>
            </a:r>
          </a:p>
          <a:p>
            <a:pPr marL="285750" indent="-285750">
              <a:buFont typeface="Arial" panose="020B0604020202020204" pitchFamily="34" charset="0"/>
              <a:buChar char="•"/>
            </a:pPr>
            <a:r>
              <a:rPr lang="en-GB" sz="1200" dirty="0"/>
              <a:t>Grief</a:t>
            </a:r>
          </a:p>
          <a:p>
            <a:pPr marL="285750" indent="-285750">
              <a:buFont typeface="Arial" panose="020B0604020202020204" pitchFamily="34" charset="0"/>
              <a:buChar char="•"/>
            </a:pPr>
            <a:r>
              <a:rPr lang="en-GB" sz="1200" dirty="0"/>
              <a:t>Sadness</a:t>
            </a:r>
          </a:p>
          <a:p>
            <a:pPr marL="285750" indent="-285750">
              <a:buFont typeface="Arial" panose="020B0604020202020204" pitchFamily="34" charset="0"/>
              <a:buChar char="•"/>
            </a:pPr>
            <a:r>
              <a:rPr lang="en-GB" sz="1200" dirty="0"/>
              <a:t>Fear </a:t>
            </a:r>
          </a:p>
          <a:p>
            <a:pPr marL="285750" indent="-285750">
              <a:buFont typeface="Arial" panose="020B0604020202020204" pitchFamily="34" charset="0"/>
              <a:buChar char="•"/>
            </a:pPr>
            <a:r>
              <a:rPr lang="en-GB" sz="1200" dirty="0"/>
              <a:t>Anxiety- including separation anxiety</a:t>
            </a:r>
          </a:p>
          <a:p>
            <a:pPr marL="285750" indent="-285750">
              <a:buFont typeface="Arial" panose="020B0604020202020204" pitchFamily="34" charset="0"/>
              <a:buChar char="•"/>
            </a:pPr>
            <a:r>
              <a:rPr lang="en-GB" sz="1200" dirty="0"/>
              <a:t>Distress</a:t>
            </a:r>
          </a:p>
          <a:p>
            <a:pPr marL="285750" indent="-285750">
              <a:buFont typeface="Arial" panose="020B0604020202020204" pitchFamily="34" charset="0"/>
              <a:buChar char="•"/>
            </a:pPr>
            <a:r>
              <a:rPr lang="en-GB" sz="1200" dirty="0"/>
              <a:t>Anger</a:t>
            </a:r>
          </a:p>
          <a:p>
            <a:pPr marL="285750" indent="-285750">
              <a:buFont typeface="Arial" panose="020B0604020202020204" pitchFamily="34" charset="0"/>
              <a:buChar char="•"/>
            </a:pPr>
            <a:r>
              <a:rPr lang="en-GB" sz="1200" dirty="0"/>
              <a:t>Numbness</a:t>
            </a:r>
          </a:p>
          <a:p>
            <a:pPr marL="285750" indent="-285750">
              <a:buFont typeface="Arial" panose="020B0604020202020204" pitchFamily="34" charset="0"/>
              <a:buChar char="•"/>
            </a:pPr>
            <a:r>
              <a:rPr lang="en-GB" sz="1200" dirty="0"/>
              <a:t>Irritability</a:t>
            </a:r>
          </a:p>
          <a:p>
            <a:pPr marL="285750" indent="-285750">
              <a:buFont typeface="Arial" panose="020B0604020202020204" pitchFamily="34" charset="0"/>
              <a:buChar char="•"/>
            </a:pPr>
            <a:r>
              <a:rPr lang="en-GB" sz="1200" dirty="0"/>
              <a:t>Guilt</a:t>
            </a:r>
          </a:p>
          <a:p>
            <a:pPr marL="285750" indent="-285750">
              <a:buFont typeface="Arial" panose="020B0604020202020204" pitchFamily="34" charset="0"/>
              <a:buChar char="•"/>
            </a:pPr>
            <a:r>
              <a:rPr lang="en-GB" sz="1200" dirty="0"/>
              <a:t>Fear of dying or losing a loved one (e.g. parent)</a:t>
            </a:r>
          </a:p>
          <a:p>
            <a:pPr marL="285750" indent="-285750">
              <a:buFont typeface="Arial" panose="020B0604020202020204" pitchFamily="34" charset="0"/>
              <a:buChar char="•"/>
            </a:pPr>
            <a:endParaRPr lang="en-GB" sz="1200" dirty="0"/>
          </a:p>
          <a:p>
            <a:pPr marL="285750" indent="-285750">
              <a:buFont typeface="Arial" panose="020B0604020202020204" pitchFamily="34" charset="0"/>
              <a:buNone/>
            </a:pPr>
            <a:r>
              <a:rPr lang="en-GB" sz="1200" dirty="0"/>
              <a:t>Physical:</a:t>
            </a:r>
            <a:r>
              <a:rPr lang="en-GB" sz="1200" baseline="0" dirty="0"/>
              <a:t> </a:t>
            </a:r>
          </a:p>
          <a:p>
            <a:pPr marL="457200" indent="-457200">
              <a:buFont typeface="Arial" panose="020B0604020202020204" pitchFamily="34" charset="0"/>
              <a:buChar char="•"/>
            </a:pPr>
            <a:r>
              <a:rPr lang="en-GB" sz="1200" dirty="0"/>
              <a:t>Tiredness/ fatigue</a:t>
            </a:r>
          </a:p>
          <a:p>
            <a:pPr marL="457200" indent="-457200">
              <a:buFont typeface="Arial" panose="020B0604020202020204" pitchFamily="34" charset="0"/>
              <a:buChar char="•"/>
            </a:pPr>
            <a:r>
              <a:rPr lang="en-GB" sz="1200" dirty="0"/>
              <a:t>Headaches</a:t>
            </a:r>
          </a:p>
          <a:p>
            <a:pPr marL="457200" indent="-457200">
              <a:buFont typeface="Arial" panose="020B0604020202020204" pitchFamily="34" charset="0"/>
              <a:buChar char="•"/>
            </a:pPr>
            <a:r>
              <a:rPr lang="en-GB" sz="1200" dirty="0"/>
              <a:t>Muscle tension</a:t>
            </a:r>
          </a:p>
          <a:p>
            <a:pPr marL="457200" indent="-457200">
              <a:buFont typeface="Arial" panose="020B0604020202020204" pitchFamily="34" charset="0"/>
              <a:buChar char="•"/>
            </a:pPr>
            <a:r>
              <a:rPr lang="en-GB" sz="1200" dirty="0"/>
              <a:t>Jumpiness</a:t>
            </a:r>
          </a:p>
          <a:p>
            <a:pPr marL="457200" indent="-457200">
              <a:buFont typeface="Arial" panose="020B0604020202020204" pitchFamily="34" charset="0"/>
              <a:buChar char="•"/>
            </a:pPr>
            <a:r>
              <a:rPr lang="en-GB" sz="1200" dirty="0"/>
              <a:t>Stomach aches</a:t>
            </a:r>
          </a:p>
          <a:p>
            <a:pPr marL="457200" indent="-457200">
              <a:buFont typeface="Arial" panose="020B0604020202020204" pitchFamily="34" charset="0"/>
              <a:buChar char="•"/>
            </a:pPr>
            <a:r>
              <a:rPr lang="en-GB" sz="1200" dirty="0"/>
              <a:t>Sleep difficulties</a:t>
            </a:r>
          </a:p>
          <a:p>
            <a:pPr marL="457200" indent="-457200">
              <a:buFont typeface="Arial" panose="020B0604020202020204" pitchFamily="34" charset="0"/>
              <a:buChar char="•"/>
            </a:pPr>
            <a:r>
              <a:rPr lang="en-GB" sz="1200" dirty="0"/>
              <a:t>Loss of appetite</a:t>
            </a:r>
          </a:p>
          <a:p>
            <a:pPr marL="457200" indent="-457200">
              <a:buFont typeface="Arial" panose="020B0604020202020204" pitchFamily="34" charset="0"/>
              <a:buChar char="•"/>
            </a:pPr>
            <a:endParaRPr lang="en-GB" sz="1200" dirty="0"/>
          </a:p>
          <a:p>
            <a:pPr marL="457200" indent="-457200">
              <a:buFont typeface="Arial" panose="020B0604020202020204" pitchFamily="34" charset="0"/>
              <a:buNone/>
            </a:pPr>
            <a:r>
              <a:rPr lang="en-GB" sz="1200" dirty="0"/>
              <a:t>Behaviours: </a:t>
            </a:r>
          </a:p>
          <a:p>
            <a:pPr marL="457200" indent="-457200">
              <a:buFont typeface="Arial" panose="020B0604020202020204" pitchFamily="34" charset="0"/>
              <a:buChar char="•"/>
            </a:pPr>
            <a:r>
              <a:rPr lang="en-GB" sz="1200" dirty="0"/>
              <a:t>Withdrawal</a:t>
            </a:r>
          </a:p>
          <a:p>
            <a:pPr marL="457200" indent="-457200">
              <a:buFont typeface="Arial" panose="020B0604020202020204" pitchFamily="34" charset="0"/>
              <a:buChar char="•"/>
            </a:pPr>
            <a:r>
              <a:rPr lang="en-GB" sz="1200" dirty="0"/>
              <a:t>Avoidance of situations</a:t>
            </a:r>
          </a:p>
          <a:p>
            <a:pPr marL="457200" indent="-457200">
              <a:buFont typeface="Arial" panose="020B0604020202020204" pitchFamily="34" charset="0"/>
              <a:buChar char="•"/>
            </a:pPr>
            <a:r>
              <a:rPr lang="en-GB" sz="1200" dirty="0"/>
              <a:t>Aggression and conflict with others</a:t>
            </a:r>
          </a:p>
          <a:p>
            <a:pPr marL="457200" indent="-457200">
              <a:buFont typeface="Arial" panose="020B0604020202020204" pitchFamily="34" charset="0"/>
              <a:buChar char="•"/>
            </a:pPr>
            <a:r>
              <a:rPr lang="en-GB" sz="1200" dirty="0"/>
              <a:t>Self harm</a:t>
            </a:r>
          </a:p>
          <a:p>
            <a:pPr marL="457200" indent="-457200">
              <a:buFont typeface="Arial" panose="020B0604020202020204" pitchFamily="34" charset="0"/>
              <a:buChar char="•"/>
            </a:pPr>
            <a:r>
              <a:rPr lang="en-GB" sz="1200" dirty="0"/>
              <a:t>Risky behaviour</a:t>
            </a:r>
          </a:p>
          <a:p>
            <a:pPr marL="457200" indent="-457200">
              <a:buFont typeface="Arial" panose="020B0604020202020204" pitchFamily="34" charset="0"/>
              <a:buNone/>
            </a:pPr>
            <a:endParaRPr lang="en-GB" sz="1200" dirty="0"/>
          </a:p>
          <a:p>
            <a:pPr marL="457200" indent="-457200">
              <a:buFont typeface="Arial" panose="020B0604020202020204" pitchFamily="34" charset="0"/>
              <a:buNone/>
            </a:pPr>
            <a:endParaRPr lang="en-GB" sz="1200" dirty="0"/>
          </a:p>
          <a:p>
            <a:pPr marL="285750" indent="-285750">
              <a:buFont typeface="Arial" panose="020B0604020202020204" pitchFamily="34" charset="0"/>
              <a:buNone/>
            </a:pPr>
            <a:endParaRPr lang="en-GB" sz="1200" baseline="0" dirty="0"/>
          </a:p>
          <a:p>
            <a:pPr marL="285750" indent="-285750">
              <a:buFont typeface="Arial" panose="020B0604020202020204" pitchFamily="34" charset="0"/>
              <a:buChar char="•"/>
            </a:pPr>
            <a:endParaRPr lang="en-GB" sz="1200" dirty="0"/>
          </a:p>
          <a:p>
            <a:pPr marL="285750" indent="-285750">
              <a:buFont typeface="Arial" panose="020B0604020202020204" pitchFamily="34" charset="0"/>
              <a:buNone/>
            </a:pPr>
            <a:endParaRPr lang="en-GB" sz="1200" dirty="0"/>
          </a:p>
          <a:p>
            <a:pPr marL="457200" indent="-457200">
              <a:buFont typeface="Arial" panose="020B0604020202020204" pitchFamily="34" charset="0"/>
              <a:buNone/>
            </a:pPr>
            <a:endParaRPr lang="en-GB" sz="1200" dirty="0"/>
          </a:p>
          <a:p>
            <a:pPr marL="457200" indent="-457200">
              <a:buFont typeface="Arial" panose="020B0604020202020204" pitchFamily="34" charset="0"/>
              <a:buNone/>
            </a:pPr>
            <a:endParaRPr lang="en-GB" sz="1200" dirty="0"/>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42</a:t>
            </a:fld>
            <a:endParaRPr lang="en-GB"/>
          </a:p>
        </p:txBody>
      </p:sp>
    </p:spTree>
    <p:extLst>
      <p:ext uri="{BB962C8B-B14F-4D97-AF65-F5344CB8AC3E}">
        <p14:creationId xmlns:p14="http://schemas.microsoft.com/office/powerpoint/2010/main" val="83755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CR – 1 min</a:t>
            </a:r>
          </a:p>
        </p:txBody>
      </p:sp>
      <p:sp>
        <p:nvSpPr>
          <p:cNvPr id="4" name="Slide Number Placeholder 3"/>
          <p:cNvSpPr>
            <a:spLocks noGrp="1"/>
          </p:cNvSpPr>
          <p:nvPr>
            <p:ph type="sldNum" sz="quarter" idx="10"/>
          </p:nvPr>
        </p:nvSpPr>
        <p:spPr/>
        <p:txBody>
          <a:bodyPr/>
          <a:lstStyle/>
          <a:p>
            <a:fld id="{720263E4-9CCA-4256-B83A-03EC9ABCE57D}" type="slidenum">
              <a:rPr lang="en-GB" smtClean="0"/>
              <a:pPr/>
              <a:t>43</a:t>
            </a:fld>
            <a:endParaRPr lang="en-GB"/>
          </a:p>
        </p:txBody>
      </p:sp>
    </p:spTree>
    <p:extLst>
      <p:ext uri="{BB962C8B-B14F-4D97-AF65-F5344CB8AC3E}">
        <p14:creationId xmlns:p14="http://schemas.microsoft.com/office/powerpoint/2010/main" val="4202234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 3 </a:t>
            </a:r>
            <a:r>
              <a:rPr lang="en-GB" dirty="0" err="1"/>
              <a:t>mins</a:t>
            </a:r>
            <a:endParaRPr lang="en-GB" dirty="0"/>
          </a:p>
          <a:p>
            <a:endParaRPr lang="en-GB" dirty="0"/>
          </a:p>
          <a:p>
            <a:r>
              <a:rPr lang="en-GB" dirty="0"/>
              <a:t>The information processing system processes our experiences and stores memories in an accessible and useful form. Memories are linked in networks that contain related thoughts, images, emotions, and sensations. Learning occurs when new associations are forged with material already stored in memory.</a:t>
            </a:r>
          </a:p>
          <a:p>
            <a:endParaRPr lang="en-GB" dirty="0"/>
          </a:p>
          <a:p>
            <a:r>
              <a:rPr lang="en-GB" dirty="0"/>
              <a:t>When a traumatic or very negative event occurs, information processing may be incomplete, perhaps</a:t>
            </a:r>
          </a:p>
          <a:p>
            <a:r>
              <a:rPr lang="en-GB" dirty="0"/>
              <a:t>because strong negative feelings or dissociation interfere with information processing. This prevents the</a:t>
            </a:r>
          </a:p>
          <a:p>
            <a:r>
              <a:rPr lang="en-GB" dirty="0"/>
              <a:t>forging of connections with more adaptive information that is held in other memory networks. For example, a</a:t>
            </a:r>
          </a:p>
          <a:p>
            <a:r>
              <a:rPr lang="en-GB" dirty="0"/>
              <a:t>rape survivor may “know” that rapists are responsible for their crimes, but this information does not connect</a:t>
            </a:r>
          </a:p>
          <a:p>
            <a:r>
              <a:rPr lang="en-GB" dirty="0"/>
              <a:t>with her feeling that she is to blame for the attack. The memory is then </a:t>
            </a:r>
            <a:r>
              <a:rPr lang="en-GB" dirty="0" err="1"/>
              <a:t>dysfunctionally</a:t>
            </a:r>
            <a:r>
              <a:rPr lang="en-GB" dirty="0"/>
              <a:t> stored without</a:t>
            </a:r>
          </a:p>
          <a:p>
            <a:r>
              <a:rPr lang="en-GB" dirty="0"/>
              <a:t>appropriate associative connections and with many elements still unprocessed. </a:t>
            </a:r>
          </a:p>
          <a:p>
            <a:endParaRPr lang="en-GB" dirty="0"/>
          </a:p>
          <a:p>
            <a:r>
              <a:rPr lang="en-GB" dirty="0"/>
              <a:t>As</a:t>
            </a:r>
            <a:r>
              <a:rPr lang="en-GB" baseline="0" dirty="0"/>
              <a:t> a consequence, when </a:t>
            </a:r>
            <a:r>
              <a:rPr lang="en-GB" dirty="0"/>
              <a:t>the individual thinks about the trauma, or when the memory is triggered by similar situations, the person may feel like she is reliving it, or may experience strong emotions and physical sensations. </a:t>
            </a:r>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44</a:t>
            </a:fld>
            <a:endParaRPr lang="en-GB"/>
          </a:p>
        </p:txBody>
      </p:sp>
    </p:spTree>
    <p:extLst>
      <p:ext uri="{BB962C8B-B14F-4D97-AF65-F5344CB8AC3E}">
        <p14:creationId xmlns:p14="http://schemas.microsoft.com/office/powerpoint/2010/main" val="2387183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RT – 2 </a:t>
            </a:r>
            <a:r>
              <a:rPr lang="en-GB" dirty="0" err="1"/>
              <a:t>mins</a:t>
            </a:r>
            <a:r>
              <a:rPr lang="en-GB" dirty="0"/>
              <a:t> </a:t>
            </a:r>
          </a:p>
          <a:p>
            <a:endParaRPr lang="en-GB" dirty="0"/>
          </a:p>
          <a:p>
            <a:r>
              <a:rPr lang="en-GB" dirty="0"/>
              <a:t>We can think of this model as being like a chest of drawers.</a:t>
            </a:r>
          </a:p>
          <a:p>
            <a:endParaRPr lang="en-GB" dirty="0"/>
          </a:p>
          <a:p>
            <a:r>
              <a:rPr lang="en-GB" dirty="0"/>
              <a:t>Normal functioning would mean that clothes are neatly organised and put away into the chest of drawers, with socks and under wear in one drawer, sweaters in another, t-shirts/ tops in another etc.</a:t>
            </a:r>
          </a:p>
          <a:p>
            <a:endParaRPr lang="en-GB" dirty="0"/>
          </a:p>
          <a:p>
            <a:r>
              <a:rPr lang="en-GB" dirty="0"/>
              <a:t>If, as with trauma, we fail to put these things away or only partially put them away, then the remain prominent and ever present (able to trip us up when we least expect it).</a:t>
            </a:r>
          </a:p>
        </p:txBody>
      </p:sp>
      <p:sp>
        <p:nvSpPr>
          <p:cNvPr id="4" name="Slide Number Placeholder 3"/>
          <p:cNvSpPr>
            <a:spLocks noGrp="1"/>
          </p:cNvSpPr>
          <p:nvPr>
            <p:ph type="sldNum" sz="quarter" idx="10"/>
          </p:nvPr>
        </p:nvSpPr>
        <p:spPr/>
        <p:txBody>
          <a:bodyPr/>
          <a:lstStyle/>
          <a:p>
            <a:fld id="{720263E4-9CCA-4256-B83A-03EC9ABCE57D}" type="slidenum">
              <a:rPr lang="en-GB" smtClean="0"/>
              <a:pPr/>
              <a:t>45</a:t>
            </a:fld>
            <a:endParaRPr lang="en-GB"/>
          </a:p>
        </p:txBody>
      </p:sp>
    </p:spTree>
    <p:extLst>
      <p:ext uri="{BB962C8B-B14F-4D97-AF65-F5344CB8AC3E}">
        <p14:creationId xmlns:p14="http://schemas.microsoft.com/office/powerpoint/2010/main" val="39840924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RT – 2 </a:t>
            </a:r>
            <a:r>
              <a:rPr lang="en-GB" dirty="0" err="1"/>
              <a:t>mins</a:t>
            </a:r>
            <a:r>
              <a:rPr lang="en-GB" dirty="0"/>
              <a:t> </a:t>
            </a:r>
          </a:p>
          <a:p>
            <a:endParaRPr lang="en-GB" dirty="0"/>
          </a:p>
          <a:p>
            <a:r>
              <a:rPr lang="en-GB" dirty="0"/>
              <a:t>It is useful to think of all  trauma “symptoms” as adaptations</a:t>
            </a:r>
          </a:p>
          <a:p>
            <a:br>
              <a:rPr lang="en-GB" dirty="0"/>
            </a:br>
            <a:r>
              <a:rPr lang="en-GB" dirty="0"/>
              <a:t>These symptoms represent the person’s attempt to cope the best way they can with overwhelming feelings.</a:t>
            </a:r>
          </a:p>
          <a:p>
            <a:endParaRPr lang="en-GB" dirty="0"/>
          </a:p>
          <a:p>
            <a:r>
              <a:rPr lang="en-GB" dirty="0"/>
              <a:t>They have been used to shield and defend themselves as much as possible from harm e.g. </a:t>
            </a:r>
            <a:r>
              <a:rPr lang="en-GB" dirty="0" err="1"/>
              <a:t>hypervigilance</a:t>
            </a:r>
            <a:r>
              <a:rPr lang="en-GB" dirty="0"/>
              <a:t>, dissociation, avoidance and numbing</a:t>
            </a:r>
          </a:p>
          <a:p>
            <a:r>
              <a:rPr lang="en-GB" dirty="0"/>
              <a:t> </a:t>
            </a:r>
            <a:br>
              <a:rPr lang="en-GB" dirty="0"/>
            </a:br>
            <a:r>
              <a:rPr lang="en-GB" dirty="0"/>
              <a:t>They become less successful and problematic strategies over time</a:t>
            </a:r>
          </a:p>
        </p:txBody>
      </p:sp>
      <p:sp>
        <p:nvSpPr>
          <p:cNvPr id="4" name="Slide Number Placeholder 3"/>
          <p:cNvSpPr>
            <a:spLocks noGrp="1"/>
          </p:cNvSpPr>
          <p:nvPr>
            <p:ph type="sldNum" sz="quarter" idx="10"/>
          </p:nvPr>
        </p:nvSpPr>
        <p:spPr/>
        <p:txBody>
          <a:bodyPr/>
          <a:lstStyle/>
          <a:p>
            <a:fld id="{720263E4-9CCA-4256-B83A-03EC9ABCE57D}" type="slidenum">
              <a:rPr lang="en-GB" smtClean="0"/>
              <a:pPr/>
              <a:t>46</a:t>
            </a:fld>
            <a:endParaRPr lang="en-GB"/>
          </a:p>
        </p:txBody>
      </p:sp>
    </p:spTree>
    <p:extLst>
      <p:ext uri="{BB962C8B-B14F-4D97-AF65-F5344CB8AC3E}">
        <p14:creationId xmlns:p14="http://schemas.microsoft.com/office/powerpoint/2010/main" val="3170130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defRPr/>
            </a:pPr>
            <a:r>
              <a:rPr lang="en-GB" dirty="0"/>
              <a:t>RT – 1 min </a:t>
            </a:r>
          </a:p>
          <a:p>
            <a:pPr marL="285750" indent="-285750">
              <a:defRPr/>
            </a:pPr>
            <a:endParaRPr lang="en-GB" dirty="0"/>
          </a:p>
          <a:p>
            <a:pPr marL="285750" indent="-285750">
              <a:defRPr/>
            </a:pPr>
            <a:r>
              <a:rPr lang="en-GB" dirty="0"/>
              <a:t>Objective trauma severity – closeness to event, injury, bereavement, appraisal of situation at time.</a:t>
            </a:r>
          </a:p>
          <a:p>
            <a:pPr marL="285750" indent="-285750">
              <a:defRPr/>
            </a:pPr>
            <a:r>
              <a:rPr lang="en-GB" dirty="0"/>
              <a:t>Post-trauma coping style and social support</a:t>
            </a:r>
          </a:p>
          <a:p>
            <a:pPr marL="285750" indent="-285750">
              <a:defRPr/>
            </a:pPr>
            <a:r>
              <a:rPr lang="en-GB" dirty="0"/>
              <a:t>Family Functioning – more at risk if parents were involved in trauma, parents encouraging avoidance or lack of parental support</a:t>
            </a:r>
          </a:p>
          <a:p>
            <a:endParaRPr lang="en-GB" dirty="0"/>
          </a:p>
          <a:p>
            <a:r>
              <a:rPr lang="en-GB" dirty="0"/>
              <a:t>Refer to</a:t>
            </a:r>
            <a:r>
              <a:rPr lang="en-GB" baseline="0" dirty="0"/>
              <a:t> resiliency framework – in </a:t>
            </a:r>
            <a:r>
              <a:rPr lang="en-GB" baseline="0" dirty="0" err="1"/>
              <a:t>appendicies</a:t>
            </a:r>
            <a:r>
              <a:rPr lang="en-GB" baseline="0" dirty="0"/>
              <a:t> </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47</a:t>
            </a:fld>
            <a:endParaRPr lang="en-GB"/>
          </a:p>
        </p:txBody>
      </p:sp>
    </p:spTree>
    <p:extLst>
      <p:ext uri="{BB962C8B-B14F-4D97-AF65-F5344CB8AC3E}">
        <p14:creationId xmlns:p14="http://schemas.microsoft.com/office/powerpoint/2010/main" val="1580141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 2 </a:t>
            </a:r>
            <a:r>
              <a:rPr lang="en-GB" dirty="0" err="1"/>
              <a:t>mins</a:t>
            </a:r>
            <a:r>
              <a:rPr lang="en-GB" dirty="0"/>
              <a:t> </a:t>
            </a:r>
          </a:p>
          <a:p>
            <a:r>
              <a:rPr lang="en-GB" dirty="0"/>
              <a:t>They don’t diagnose but the signs/symptoms that Ciara has shared, can be useful information to pass on</a:t>
            </a:r>
            <a:r>
              <a:rPr lang="en-GB" baseline="0" dirty="0"/>
              <a:t> to CAMHS colleagues.</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48</a:t>
            </a:fld>
            <a:endParaRPr lang="en-GB"/>
          </a:p>
        </p:txBody>
      </p:sp>
    </p:spTree>
    <p:extLst>
      <p:ext uri="{BB962C8B-B14F-4D97-AF65-F5344CB8AC3E}">
        <p14:creationId xmlns:p14="http://schemas.microsoft.com/office/powerpoint/2010/main" val="42401192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RT- 2 </a:t>
            </a:r>
            <a:r>
              <a:rPr lang="en-GB" dirty="0" err="1"/>
              <a:t>mins</a:t>
            </a:r>
            <a:r>
              <a:rPr lang="en-GB" dirty="0"/>
              <a:t> </a:t>
            </a:r>
          </a:p>
          <a:p>
            <a:endParaRPr lang="en-GB" dirty="0"/>
          </a:p>
          <a:p>
            <a:r>
              <a:rPr lang="en-GB" dirty="0"/>
              <a:t>Survivor Guilt could be indicative of trauma but could also be a ‘normal’ response to a traumatic event</a:t>
            </a:r>
          </a:p>
          <a:p>
            <a:endParaRPr lang="en-GB" altLang="en-US" dirty="0">
              <a:solidFill>
                <a:srgbClr val="000000"/>
              </a:solidFill>
              <a:latin typeface="Comic Sans MS" pitchFamily="66" charset="0"/>
              <a:ea typeface="Times New Roman" pitchFamily="18" charset="0"/>
              <a:cs typeface="Times New Roman" pitchFamily="18" charset="0"/>
            </a:endParaRPr>
          </a:p>
          <a:p>
            <a:r>
              <a:rPr lang="en-GB" altLang="en-US" dirty="0">
                <a:solidFill>
                  <a:srgbClr val="000000"/>
                </a:solidFill>
                <a:latin typeface="Comic Sans MS" pitchFamily="66" charset="0"/>
                <a:ea typeface="Times New Roman" pitchFamily="18" charset="0"/>
                <a:cs typeface="Times New Roman" pitchFamily="18" charset="0"/>
              </a:rPr>
              <a:t>People experiencing survivor guilt need reassuring messages such as…Thank goodness you survived!</a:t>
            </a:r>
          </a:p>
          <a:p>
            <a:r>
              <a:rPr lang="en-GB" altLang="en-US" dirty="0">
                <a:solidFill>
                  <a:srgbClr val="000000"/>
                </a:solidFill>
                <a:latin typeface="Comic Sans MS" pitchFamily="66" charset="0"/>
                <a:ea typeface="Times New Roman" pitchFamily="18" charset="0"/>
                <a:cs typeface="Times New Roman" pitchFamily="18" charset="0"/>
              </a:rPr>
              <a:t>More people than you know are happy that you survived</a:t>
            </a:r>
          </a:p>
          <a:p>
            <a:r>
              <a:rPr lang="en-GB" altLang="en-US" dirty="0">
                <a:solidFill>
                  <a:srgbClr val="000000"/>
                </a:solidFill>
                <a:latin typeface="Comic Sans MS" pitchFamily="66" charset="0"/>
                <a:ea typeface="Times New Roman" pitchFamily="18" charset="0"/>
                <a:cs typeface="Times New Roman" pitchFamily="18" charset="0"/>
              </a:rPr>
              <a:t>We are saddened by so many death</a:t>
            </a:r>
          </a:p>
          <a:p>
            <a:r>
              <a:rPr lang="en-GB" altLang="en-US" dirty="0">
                <a:solidFill>
                  <a:srgbClr val="000000"/>
                </a:solidFill>
                <a:latin typeface="Comic Sans MS" pitchFamily="66" charset="0"/>
                <a:ea typeface="Times New Roman" pitchFamily="18" charset="0"/>
                <a:cs typeface="Times New Roman" pitchFamily="18" charset="0"/>
              </a:rPr>
              <a:t>Even if the rest of your life seems insignificant to you, we are relieved that you are alive</a:t>
            </a:r>
          </a:p>
          <a:p>
            <a:endParaRPr lang="en-GB" dirty="0">
              <a:solidFill>
                <a:srgbClr val="000000"/>
              </a:solidFill>
              <a:latin typeface="Comic Sans MS" pitchFamily="66"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latin typeface="Comic Sans MS" pitchFamily="66" charset="0"/>
                <a:ea typeface="Times New Roman" pitchFamily="18" charset="0"/>
                <a:cs typeface="Times New Roman" pitchFamily="18" charset="0"/>
              </a:rPr>
              <a:t>If guilt persists or disrupts life, this is when we would recommend</a:t>
            </a:r>
            <a:r>
              <a:rPr lang="en-GB" altLang="en-US" sz="1200" baseline="0" dirty="0">
                <a:solidFill>
                  <a:srgbClr val="000000"/>
                </a:solidFill>
                <a:latin typeface="Comic Sans MS" pitchFamily="66" charset="0"/>
                <a:ea typeface="Times New Roman" pitchFamily="18" charset="0"/>
                <a:cs typeface="Times New Roman" pitchFamily="18" charset="0"/>
              </a:rPr>
              <a:t> </a:t>
            </a:r>
            <a:r>
              <a:rPr lang="en-GB" altLang="en-US" sz="1200" dirty="0">
                <a:solidFill>
                  <a:srgbClr val="000000"/>
                </a:solidFill>
                <a:latin typeface="Comic Sans MS" pitchFamily="66" charset="0"/>
                <a:ea typeface="Times New Roman" pitchFamily="18" charset="0"/>
                <a:cs typeface="Times New Roman" pitchFamily="18" charset="0"/>
              </a:rPr>
              <a:t>seeking appropriate therapeutic assistance</a:t>
            </a:r>
            <a:endParaRPr lang="en-GB" altLang="en-US" sz="1200" dirty="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49</a:t>
            </a:fld>
            <a:endParaRPr lang="en-GB"/>
          </a:p>
        </p:txBody>
      </p:sp>
    </p:spTree>
    <p:extLst>
      <p:ext uri="{BB962C8B-B14F-4D97-AF65-F5344CB8AC3E}">
        <p14:creationId xmlns:p14="http://schemas.microsoft.com/office/powerpoint/2010/main" val="8798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 5 </a:t>
            </a:r>
            <a:r>
              <a:rPr lang="en-GB" dirty="0" err="1"/>
              <a:t>mins</a:t>
            </a:r>
            <a:r>
              <a:rPr lang="en-GB" dirty="0"/>
              <a:t> </a:t>
            </a:r>
          </a:p>
          <a:p>
            <a:r>
              <a:rPr lang="en-GB" dirty="0"/>
              <a:t>A poem inspired by the Arena</a:t>
            </a:r>
            <a:r>
              <a:rPr lang="en-GB" baseline="0" dirty="0"/>
              <a:t> event.</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5</a:t>
            </a:fld>
            <a:endParaRPr lang="en-GB"/>
          </a:p>
        </p:txBody>
      </p:sp>
    </p:spTree>
    <p:extLst>
      <p:ext uri="{BB962C8B-B14F-4D97-AF65-F5344CB8AC3E}">
        <p14:creationId xmlns:p14="http://schemas.microsoft.com/office/powerpoint/2010/main" val="2577767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LK – 1 min </a:t>
            </a:r>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50</a:t>
            </a:fld>
            <a:endParaRPr lang="en-GB"/>
          </a:p>
        </p:txBody>
      </p:sp>
    </p:spTree>
    <p:extLst>
      <p:ext uri="{BB962C8B-B14F-4D97-AF65-F5344CB8AC3E}">
        <p14:creationId xmlns:p14="http://schemas.microsoft.com/office/powerpoint/2010/main" val="1306003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a:t>LK – 2 </a:t>
            </a:r>
            <a:r>
              <a:rPr lang="en-GB" sz="1200" b="1" dirty="0" err="1"/>
              <a:t>mins</a:t>
            </a:r>
            <a:r>
              <a:rPr lang="en-GB" sz="1200" b="1" dirty="0"/>
              <a:t> </a:t>
            </a:r>
          </a:p>
          <a:p>
            <a:endParaRPr lang="en-GB" sz="1200" b="1" dirty="0"/>
          </a:p>
          <a:p>
            <a:r>
              <a:rPr lang="en-GB" sz="1200" b="1" dirty="0"/>
              <a:t>Information on Coping</a:t>
            </a:r>
          </a:p>
          <a:p>
            <a:endParaRPr lang="en-GB" sz="1200" b="1" dirty="0"/>
          </a:p>
          <a:p>
            <a:pPr marL="457200" indent="-457200">
              <a:buFont typeface="Arial" panose="020B0604020202020204" pitchFamily="34" charset="0"/>
              <a:buChar char="•"/>
            </a:pPr>
            <a:r>
              <a:rPr lang="en-GB" sz="1200" dirty="0"/>
              <a:t>Offer information and advice on coping with trauma</a:t>
            </a:r>
          </a:p>
          <a:p>
            <a:r>
              <a:rPr lang="en-GB" sz="1200" dirty="0"/>
              <a:t> </a:t>
            </a:r>
          </a:p>
          <a:p>
            <a:pPr marL="457200" indent="-457200">
              <a:buFont typeface="Arial" panose="020B0604020202020204" pitchFamily="34" charset="0"/>
              <a:buChar char="•"/>
            </a:pPr>
            <a:r>
              <a:rPr lang="en-GB" sz="1200" dirty="0"/>
              <a:t>Direct young people to resources and sources of support</a:t>
            </a:r>
          </a:p>
          <a:p>
            <a:endParaRPr lang="en-GB" sz="1200" dirty="0"/>
          </a:p>
          <a:p>
            <a:pPr marL="457200" indent="-457200">
              <a:buFont typeface="Arial" panose="020B0604020202020204" pitchFamily="34" charset="0"/>
              <a:buChar char="•"/>
            </a:pPr>
            <a:r>
              <a:rPr lang="en-GB" sz="1200" dirty="0"/>
              <a:t>Promote and encourage existing coping strategies</a:t>
            </a:r>
          </a:p>
          <a:p>
            <a:br>
              <a:rPr lang="en-GB" dirty="0"/>
            </a:br>
            <a:r>
              <a:rPr lang="en-GB" dirty="0"/>
              <a:t>1) </a:t>
            </a:r>
            <a:r>
              <a:rPr lang="en-GB" sz="1200" dirty="0"/>
              <a:t>Facilitate peer support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2) /listen – do not question or ask for details about the event</a:t>
            </a:r>
            <a:br>
              <a:rPr lang="en-GB" sz="1200" dirty="0"/>
            </a:br>
            <a:r>
              <a:rPr lang="en-GB" sz="1200" dirty="0"/>
              <a:t>3) Discourage the use of social media/viewing media coverage where there are graphic images and constant reminders.</a:t>
            </a:r>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51</a:t>
            </a:fld>
            <a:endParaRPr lang="en-GB"/>
          </a:p>
        </p:txBody>
      </p:sp>
    </p:spTree>
    <p:extLst>
      <p:ext uri="{BB962C8B-B14F-4D97-AF65-F5344CB8AC3E}">
        <p14:creationId xmlns:p14="http://schemas.microsoft.com/office/powerpoint/2010/main" val="33755894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LK – 1 min </a:t>
            </a:r>
          </a:p>
        </p:txBody>
      </p:sp>
      <p:sp>
        <p:nvSpPr>
          <p:cNvPr id="4" name="Slide Number Placeholder 3"/>
          <p:cNvSpPr>
            <a:spLocks noGrp="1"/>
          </p:cNvSpPr>
          <p:nvPr>
            <p:ph type="sldNum" sz="quarter" idx="10"/>
          </p:nvPr>
        </p:nvSpPr>
        <p:spPr/>
        <p:txBody>
          <a:bodyPr/>
          <a:lstStyle/>
          <a:p>
            <a:fld id="{720263E4-9CCA-4256-B83A-03EC9ABCE57D}" type="slidenum">
              <a:rPr lang="en-GB" smtClean="0"/>
              <a:pPr/>
              <a:t>52</a:t>
            </a:fld>
            <a:endParaRPr lang="en-GB"/>
          </a:p>
        </p:txBody>
      </p:sp>
    </p:spTree>
    <p:extLst>
      <p:ext uri="{BB962C8B-B14F-4D97-AF65-F5344CB8AC3E}">
        <p14:creationId xmlns:p14="http://schemas.microsoft.com/office/powerpoint/2010/main" val="2285086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LK – 2 </a:t>
            </a:r>
            <a:r>
              <a:rPr lang="en-GB" dirty="0" err="1"/>
              <a:t>mins</a:t>
            </a:r>
            <a:r>
              <a:rPr lang="en-GB" dirty="0"/>
              <a:t>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We cannot assume that everyone who has experienced the traumatic event will be traumatised and requires specialist intervention</a:t>
            </a:r>
            <a:br>
              <a:rPr lang="en-GB" sz="1200" kern="1200" dirty="0">
                <a:solidFill>
                  <a:schemeClr val="tx1"/>
                </a:solidFill>
                <a:latin typeface="+mn-lt"/>
                <a:ea typeface="+mn-ea"/>
                <a:cs typeface="+mn-cs"/>
              </a:rPr>
            </a:br>
            <a:br>
              <a:rPr lang="en-GB" sz="1200" kern="1200" dirty="0">
                <a:solidFill>
                  <a:schemeClr val="tx1"/>
                </a:solidFill>
                <a:latin typeface="+mn-lt"/>
                <a:ea typeface="+mn-ea"/>
                <a:cs typeface="+mn-cs"/>
              </a:rPr>
            </a:br>
            <a:r>
              <a:rPr lang="en-GB" sz="1200" kern="1200" dirty="0">
                <a:solidFill>
                  <a:schemeClr val="tx1"/>
                </a:solidFill>
                <a:latin typeface="+mn-lt"/>
                <a:ea typeface="+mn-ea"/>
                <a:cs typeface="+mn-cs"/>
              </a:rPr>
              <a:t>1) re-traumatised-</a:t>
            </a:r>
            <a:r>
              <a:rPr lang="en-GB" sz="1200" kern="1200" baseline="0" dirty="0">
                <a:solidFill>
                  <a:schemeClr val="tx1"/>
                </a:solidFill>
                <a:latin typeface="+mn-lt"/>
                <a:ea typeface="+mn-ea"/>
                <a:cs typeface="+mn-cs"/>
              </a:rPr>
              <a:t> </a:t>
            </a:r>
            <a:r>
              <a:rPr lang="en-GB" sz="1200" dirty="0"/>
              <a:t>which could prevent the recovery process.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2)</a:t>
            </a:r>
            <a:br>
              <a:rPr lang="en-GB" sz="1200" kern="1200" dirty="0">
                <a:solidFill>
                  <a:schemeClr val="tx1"/>
                </a:solidFill>
                <a:latin typeface="+mn-lt"/>
                <a:ea typeface="+mn-ea"/>
                <a:cs typeface="+mn-cs"/>
              </a:rPr>
            </a:br>
            <a:r>
              <a:rPr lang="en-GB" sz="1200" kern="1200" dirty="0">
                <a:solidFill>
                  <a:schemeClr val="tx1"/>
                </a:solidFill>
                <a:latin typeface="+mn-lt"/>
                <a:ea typeface="+mn-ea"/>
                <a:cs typeface="+mn-cs"/>
              </a:rPr>
              <a:t>3)</a:t>
            </a:r>
            <a:r>
              <a:rPr lang="en-GB" sz="1200" dirty="0"/>
              <a:t> as not everyone will have witnessed the same scenes and young people can be traumatised by what they hear.</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53</a:t>
            </a:fld>
            <a:endParaRPr lang="en-GB"/>
          </a:p>
        </p:txBody>
      </p:sp>
    </p:spTree>
    <p:extLst>
      <p:ext uri="{BB962C8B-B14F-4D97-AF65-F5344CB8AC3E}">
        <p14:creationId xmlns:p14="http://schemas.microsoft.com/office/powerpoint/2010/main" val="20336285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 25</a:t>
            </a:r>
            <a:r>
              <a:rPr lang="en-GB" baseline="0" dirty="0"/>
              <a:t> </a:t>
            </a:r>
            <a:r>
              <a:rPr lang="en-GB" baseline="0" dirty="0" err="1"/>
              <a:t>mins</a:t>
            </a:r>
            <a:r>
              <a:rPr lang="en-GB" baseline="0" dirty="0"/>
              <a:t> </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54</a:t>
            </a:fld>
            <a:endParaRPr lang="en-GB"/>
          </a:p>
        </p:txBody>
      </p:sp>
    </p:spTree>
    <p:extLst>
      <p:ext uri="{BB962C8B-B14F-4D97-AF65-F5344CB8AC3E}">
        <p14:creationId xmlns:p14="http://schemas.microsoft.com/office/powerpoint/2010/main" val="3695582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baseline="0" dirty="0"/>
              <a:t>RT – 1 min </a:t>
            </a:r>
          </a:p>
          <a:p>
            <a:endParaRPr lang="en-US" baseline="0" dirty="0"/>
          </a:p>
          <a:p>
            <a:r>
              <a:rPr lang="en-GB" sz="1200" dirty="0"/>
              <a:t>What is Post traumatic growth? – see definition on slide</a:t>
            </a:r>
          </a:p>
          <a:p>
            <a:endParaRPr lang="en-GB" sz="1200" dirty="0"/>
          </a:p>
          <a:p>
            <a:r>
              <a:rPr lang="en-GB" sz="1200" dirty="0"/>
              <a:t>Although we coined the term </a:t>
            </a:r>
            <a:r>
              <a:rPr lang="en-GB" sz="1200" i="1" dirty="0"/>
              <a:t>posttraumatic growth</a:t>
            </a:r>
            <a:r>
              <a:rPr lang="en-GB" sz="1200" dirty="0"/>
              <a:t>, the idea that human beings can be changed by their encounters with life challenges, sometimes in radically positive ways, is not new. The theme is present in ancient spiritual and religious traditions, literature, and philosophy. What </a:t>
            </a:r>
            <a:r>
              <a:rPr lang="en-GB" sz="1200" u="sng" dirty="0"/>
              <a:t>is</a:t>
            </a:r>
            <a:r>
              <a:rPr lang="en-GB" sz="1200" dirty="0"/>
              <a:t> reasonably new is the systematic study of this phenomenon by psychologists, social workers, counsellors, and scholars in other traditions of clinical practice and scientific investigation.</a:t>
            </a:r>
          </a:p>
          <a:p>
            <a:endParaRPr lang="en-GB" sz="1200" dirty="0"/>
          </a:p>
        </p:txBody>
      </p:sp>
      <p:sp>
        <p:nvSpPr>
          <p:cNvPr id="97284" name="Slide Number Placeholder 3"/>
          <p:cNvSpPr>
            <a:spLocks noGrp="1"/>
          </p:cNvSpPr>
          <p:nvPr>
            <p:ph type="sldNum" sz="quarter" idx="5"/>
          </p:nvPr>
        </p:nvSpPr>
        <p:spPr>
          <a:noFill/>
        </p:spPr>
        <p:txBody>
          <a:bodyPr/>
          <a:lstStyle/>
          <a:p>
            <a:fld id="{CDFDBE08-598A-43E1-945D-DDC40B6794A1}" type="slidenum">
              <a:rPr lang="en-GB" smtClean="0"/>
              <a:pPr/>
              <a:t>55</a:t>
            </a:fld>
            <a:endParaRPr lang="en-GB"/>
          </a:p>
        </p:txBody>
      </p:sp>
    </p:spTree>
    <p:extLst>
      <p:ext uri="{BB962C8B-B14F-4D97-AF65-F5344CB8AC3E}">
        <p14:creationId xmlns:p14="http://schemas.microsoft.com/office/powerpoint/2010/main" val="4290958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lnSpc>
                <a:spcPct val="80000"/>
              </a:lnSpc>
              <a:defRPr/>
            </a:pPr>
            <a:r>
              <a:rPr lang="en-GB" sz="1200" dirty="0">
                <a:solidFill>
                  <a:schemeClr val="accent6">
                    <a:lumMod val="25000"/>
                  </a:schemeClr>
                </a:solidFill>
              </a:rPr>
              <a:t>RT – 1 min </a:t>
            </a:r>
          </a:p>
          <a:p>
            <a:pPr eaLnBrk="1" hangingPunct="1">
              <a:lnSpc>
                <a:spcPct val="80000"/>
              </a:lnSpc>
              <a:defRPr/>
            </a:pPr>
            <a:endParaRPr lang="en-GB" sz="1200" dirty="0">
              <a:solidFill>
                <a:schemeClr val="accent6">
                  <a:lumMod val="25000"/>
                </a:schemeClr>
              </a:solidFill>
            </a:endParaRPr>
          </a:p>
          <a:p>
            <a:pPr eaLnBrk="1" hangingPunct="1">
              <a:lnSpc>
                <a:spcPct val="80000"/>
              </a:lnSpc>
              <a:defRPr/>
            </a:pPr>
            <a:r>
              <a:rPr lang="en-GB" sz="1200" dirty="0">
                <a:solidFill>
                  <a:schemeClr val="accent6">
                    <a:lumMod val="25000"/>
                  </a:schemeClr>
                </a:solidFill>
              </a:rPr>
              <a:t>1.  Sometimes people who must face major life crises develop a sense that new opportunities have emerged from the struggle, opening up possibilities that were not present before. </a:t>
            </a:r>
          </a:p>
          <a:p>
            <a:pPr eaLnBrk="1" hangingPunct="1">
              <a:lnSpc>
                <a:spcPct val="80000"/>
              </a:lnSpc>
              <a:defRPr/>
            </a:pPr>
            <a:r>
              <a:rPr lang="en-GB" sz="1200" b="1" dirty="0">
                <a:solidFill>
                  <a:schemeClr val="accent6">
                    <a:lumMod val="25000"/>
                  </a:schemeClr>
                </a:solidFill>
              </a:rPr>
              <a:t>2.</a:t>
            </a:r>
            <a:r>
              <a:rPr lang="en-GB" sz="1200" dirty="0">
                <a:solidFill>
                  <a:schemeClr val="accent6">
                    <a:lumMod val="25000"/>
                  </a:schemeClr>
                </a:solidFill>
              </a:rPr>
              <a:t>	A second area is a change in relationships with others. Some people experience closer relationships with some specific people, and they can also experience an increased sense of connection to others who suffer.</a:t>
            </a:r>
          </a:p>
          <a:p>
            <a:pPr eaLnBrk="1" hangingPunct="1">
              <a:lnSpc>
                <a:spcPct val="80000"/>
              </a:lnSpc>
              <a:defRPr/>
            </a:pPr>
            <a:r>
              <a:rPr lang="en-GB" sz="1200" b="1" dirty="0">
                <a:solidFill>
                  <a:schemeClr val="accent6">
                    <a:lumMod val="25000"/>
                  </a:schemeClr>
                </a:solidFill>
              </a:rPr>
              <a:t> 3.</a:t>
            </a:r>
            <a:r>
              <a:rPr lang="en-GB" sz="1200" dirty="0">
                <a:solidFill>
                  <a:schemeClr val="accent6">
                    <a:lumMod val="25000"/>
                  </a:schemeClr>
                </a:solidFill>
              </a:rPr>
              <a:t>	A third area of possible change is an increased sense of one’s own strength – “</a:t>
            </a:r>
            <a:r>
              <a:rPr lang="en-GB" sz="1200" i="1" dirty="0">
                <a:solidFill>
                  <a:schemeClr val="accent6">
                    <a:lumMod val="25000"/>
                  </a:schemeClr>
                </a:solidFill>
              </a:rPr>
              <a:t>if I lived through that, I can face anything</a:t>
            </a:r>
            <a:r>
              <a:rPr lang="en-GB" sz="1200" dirty="0">
                <a:solidFill>
                  <a:schemeClr val="accent6">
                    <a:lumMod val="25000"/>
                  </a:schemeClr>
                </a:solidFill>
              </a:rPr>
              <a:t>”.</a:t>
            </a:r>
          </a:p>
          <a:p>
            <a:pPr eaLnBrk="1" hangingPunct="1">
              <a:lnSpc>
                <a:spcPct val="80000"/>
              </a:lnSpc>
              <a:defRPr/>
            </a:pPr>
            <a:r>
              <a:rPr lang="en-GB" sz="1200" b="1" dirty="0">
                <a:solidFill>
                  <a:schemeClr val="accent6">
                    <a:lumMod val="25000"/>
                  </a:schemeClr>
                </a:solidFill>
              </a:rPr>
              <a:t>4. </a:t>
            </a:r>
            <a:r>
              <a:rPr lang="en-GB" sz="1200" dirty="0">
                <a:solidFill>
                  <a:schemeClr val="accent6">
                    <a:lumMod val="25000"/>
                  </a:schemeClr>
                </a:solidFill>
              </a:rPr>
              <a:t>	A fourth aspect of posttraumatic growth experienced by some people is a greater appreciation for life in general. </a:t>
            </a:r>
          </a:p>
          <a:p>
            <a:pPr eaLnBrk="1" hangingPunct="1">
              <a:lnSpc>
                <a:spcPct val="80000"/>
              </a:lnSpc>
              <a:defRPr/>
            </a:pPr>
            <a:r>
              <a:rPr lang="en-GB" sz="1200" b="1" dirty="0">
                <a:solidFill>
                  <a:schemeClr val="accent6">
                    <a:lumMod val="25000"/>
                  </a:schemeClr>
                </a:solidFill>
              </a:rPr>
              <a:t>5.</a:t>
            </a:r>
            <a:r>
              <a:rPr lang="en-GB" sz="1200" dirty="0">
                <a:solidFill>
                  <a:schemeClr val="accent6">
                    <a:lumMod val="25000"/>
                  </a:schemeClr>
                </a:solidFill>
              </a:rPr>
              <a:t>	The fifth area involves the spiritual or religious domain. Some individuals experience a deepening of their spiritual lives, </a:t>
            </a:r>
            <a:r>
              <a:rPr lang="en-GB" sz="1200" u="sng" dirty="0">
                <a:solidFill>
                  <a:schemeClr val="accent6">
                    <a:lumMod val="25000"/>
                  </a:schemeClr>
                </a:solidFill>
              </a:rPr>
              <a:t>however</a:t>
            </a:r>
            <a:r>
              <a:rPr lang="en-GB" sz="1200" dirty="0">
                <a:solidFill>
                  <a:schemeClr val="accent6">
                    <a:lumMod val="25000"/>
                  </a:schemeClr>
                </a:solidFill>
              </a:rPr>
              <a:t>, this deepening can also involve a significant change in one’s belief system.</a:t>
            </a:r>
          </a:p>
          <a:p>
            <a:endParaRPr lang="en-US" dirty="0"/>
          </a:p>
        </p:txBody>
      </p:sp>
      <p:sp>
        <p:nvSpPr>
          <p:cNvPr id="98308" name="Slide Number Placeholder 3"/>
          <p:cNvSpPr>
            <a:spLocks noGrp="1"/>
          </p:cNvSpPr>
          <p:nvPr>
            <p:ph type="sldNum" sz="quarter" idx="5"/>
          </p:nvPr>
        </p:nvSpPr>
        <p:spPr>
          <a:noFill/>
        </p:spPr>
        <p:txBody>
          <a:bodyPr/>
          <a:lstStyle/>
          <a:p>
            <a:fld id="{74D4DC5F-0773-42D6-9565-36386CB73740}" type="slidenum">
              <a:rPr lang="en-GB" smtClean="0"/>
              <a:pPr/>
              <a:t>56</a:t>
            </a:fld>
            <a:endParaRPr lang="en-GB"/>
          </a:p>
        </p:txBody>
      </p:sp>
    </p:spTree>
    <p:extLst>
      <p:ext uri="{BB962C8B-B14F-4D97-AF65-F5344CB8AC3E}">
        <p14:creationId xmlns:p14="http://schemas.microsoft.com/office/powerpoint/2010/main" val="38332627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latin typeface="+mn-lt"/>
                <a:ea typeface="+mn-ea"/>
                <a:cs typeface="+mn-cs"/>
              </a:rPr>
              <a:t>RT – 1 min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Rumination is the focused attention on the symptoms of one's distress, and on its possible causes and consequences, as opposed to its solutions. Both rumination and worry are associated with anxiety and other negative emotional states</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57</a:t>
            </a:fld>
            <a:endParaRPr lang="en-GB"/>
          </a:p>
        </p:txBody>
      </p:sp>
    </p:spTree>
    <p:extLst>
      <p:ext uri="{BB962C8B-B14F-4D97-AF65-F5344CB8AC3E}">
        <p14:creationId xmlns:p14="http://schemas.microsoft.com/office/powerpoint/2010/main" val="26880261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4E239CD-3F1F-4384-B74B-C9767341E8DF}" type="slidenum">
              <a:rPr lang="en-GB" smtClean="0"/>
              <a:pPr/>
              <a:t>58</a:t>
            </a:fld>
            <a:endParaRPr lang="en-GB"/>
          </a:p>
        </p:txBody>
      </p:sp>
      <p:sp>
        <p:nvSpPr>
          <p:cNvPr id="103427" name="Rectangle 7"/>
          <p:cNvSpPr txBox="1">
            <a:spLocks noGrp="1" noChangeArrowheads="1"/>
          </p:cNvSpPr>
          <p:nvPr/>
        </p:nvSpPr>
        <p:spPr bwMode="auto">
          <a:xfrm>
            <a:off x="3852016" y="9430306"/>
            <a:ext cx="2945659" cy="496332"/>
          </a:xfrm>
          <a:prstGeom prst="rect">
            <a:avLst/>
          </a:prstGeom>
          <a:noFill/>
          <a:ln w="9525">
            <a:noFill/>
            <a:miter lim="800000"/>
            <a:headEnd/>
            <a:tailEnd/>
          </a:ln>
        </p:spPr>
        <p:txBody>
          <a:bodyPr anchor="b"/>
          <a:lstStyle/>
          <a:p>
            <a:pPr algn="r" eaLnBrk="0" hangingPunct="0"/>
            <a:fld id="{673C4B93-0C57-45A2-993A-ED8B2413084F}" type="slidenum">
              <a:rPr lang="en-US" sz="1200">
                <a:latin typeface="Arial" pitchFamily="34" charset="0"/>
                <a:ea typeface="ヒラギノ角ゴ Pro W3" charset="-128"/>
              </a:rPr>
              <a:pPr algn="r" eaLnBrk="0" hangingPunct="0"/>
              <a:t>58</a:t>
            </a:fld>
            <a:endParaRPr lang="en-US" sz="1200">
              <a:latin typeface="Arial" pitchFamily="34" charset="0"/>
              <a:ea typeface="ヒラギノ角ゴ Pro W3" charset="-128"/>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xfrm>
            <a:off x="906357" y="4715153"/>
            <a:ext cx="4984962" cy="4466987"/>
          </a:xfrm>
          <a:noFill/>
          <a:ln/>
        </p:spPr>
        <p:txBody>
          <a:bodyPr/>
          <a:lstStyle/>
          <a:p>
            <a:pPr eaLnBrk="1" hangingPunct="1"/>
            <a:r>
              <a:rPr lang="en-US" dirty="0"/>
              <a:t>RT – 1 min </a:t>
            </a:r>
          </a:p>
        </p:txBody>
      </p:sp>
    </p:spTree>
    <p:extLst>
      <p:ext uri="{BB962C8B-B14F-4D97-AF65-F5344CB8AC3E}">
        <p14:creationId xmlns:p14="http://schemas.microsoft.com/office/powerpoint/2010/main" val="10193208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CR – 1 min</a:t>
            </a:r>
          </a:p>
          <a:p>
            <a:r>
              <a:rPr lang="en-GB" dirty="0"/>
              <a:t>Q</a:t>
            </a:r>
            <a:r>
              <a:rPr lang="en-GB" baseline="0" dirty="0"/>
              <a:t> – has anyone heard of / had experience of using the resilience hub? </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59</a:t>
            </a:fld>
            <a:endParaRPr lang="en-GB"/>
          </a:p>
        </p:txBody>
      </p:sp>
    </p:spTree>
    <p:extLst>
      <p:ext uri="{BB962C8B-B14F-4D97-AF65-F5344CB8AC3E}">
        <p14:creationId xmlns:p14="http://schemas.microsoft.com/office/powerpoint/2010/main" val="857175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LK –</a:t>
            </a:r>
            <a:r>
              <a:rPr lang="en-GB" baseline="0" dirty="0"/>
              <a:t> 3 </a:t>
            </a:r>
            <a:r>
              <a:rPr lang="en-GB" baseline="0" dirty="0" err="1"/>
              <a:t>mins</a:t>
            </a:r>
            <a:r>
              <a:rPr lang="en-GB" baseline="0" dirty="0"/>
              <a:t> </a:t>
            </a:r>
            <a:endParaRPr lang="en-GB" dirty="0"/>
          </a:p>
          <a:p>
            <a:endParaRPr lang="en-GB" dirty="0"/>
          </a:p>
          <a:p>
            <a:r>
              <a:rPr lang="en-GB" dirty="0"/>
              <a:t>How many people here</a:t>
            </a:r>
            <a:r>
              <a:rPr lang="en-GB" baseline="0" dirty="0"/>
              <a:t> had pupils, staff who were present at the concert or know people who were?</a:t>
            </a:r>
            <a:endParaRPr lang="en-GB" dirty="0"/>
          </a:p>
          <a:p>
            <a:endParaRPr lang="en-GB" dirty="0"/>
          </a:p>
          <a:p>
            <a:r>
              <a:rPr lang="en-GB" dirty="0"/>
              <a:t>So,</a:t>
            </a:r>
            <a:r>
              <a:rPr lang="en-GB" baseline="0" dirty="0"/>
              <a:t> what did happen on 22</a:t>
            </a:r>
            <a:r>
              <a:rPr lang="en-GB" baseline="30000" dirty="0"/>
              <a:t>nd</a:t>
            </a:r>
            <a:r>
              <a:rPr lang="en-GB" baseline="0" dirty="0"/>
              <a:t> May</a:t>
            </a:r>
          </a:p>
          <a:p>
            <a:endParaRPr lang="en-GB" baseline="0" dirty="0"/>
          </a:p>
          <a:p>
            <a:r>
              <a:rPr lang="en-GB" baseline="0" dirty="0"/>
              <a:t>READ SLIDE </a:t>
            </a:r>
          </a:p>
          <a:p>
            <a:endParaRPr lang="en-GB" baseline="0" dirty="0"/>
          </a:p>
          <a:p>
            <a:r>
              <a:rPr lang="en-GB" dirty="0"/>
              <a:t>It was an</a:t>
            </a:r>
            <a:r>
              <a:rPr lang="en-GB" baseline="0" dirty="0"/>
              <a:t> event that filled are hearts with horror and pride in equal measures. </a:t>
            </a:r>
          </a:p>
          <a:p>
            <a:endParaRPr lang="en-GB" baseline="0" dirty="0"/>
          </a:p>
          <a:p>
            <a:r>
              <a:rPr lang="en-GB" baseline="0" dirty="0"/>
              <a:t>Horror – that someone could do this to our children and that this could happen in our city. </a:t>
            </a:r>
          </a:p>
          <a:p>
            <a:endParaRPr lang="en-GB" baseline="0" dirty="0"/>
          </a:p>
          <a:p>
            <a:r>
              <a:rPr lang="en-GB" baseline="0" dirty="0"/>
              <a:t>Pride – as the poem suggests, in our community and the solidarity in the face of adversity, and in our schools and our profession. </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6</a:t>
            </a:fld>
            <a:endParaRPr lang="en-GB"/>
          </a:p>
        </p:txBody>
      </p:sp>
    </p:spTree>
    <p:extLst>
      <p:ext uri="{BB962C8B-B14F-4D97-AF65-F5344CB8AC3E}">
        <p14:creationId xmlns:p14="http://schemas.microsoft.com/office/powerpoint/2010/main" val="26898233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CR – 2 </a:t>
            </a:r>
            <a:r>
              <a:rPr lang="en-GB" dirty="0" err="1"/>
              <a:t>mins</a:t>
            </a:r>
            <a:r>
              <a:rPr lang="en-GB" dirty="0"/>
              <a:t> </a:t>
            </a:r>
          </a:p>
          <a:p>
            <a:r>
              <a:rPr lang="en-GB" dirty="0"/>
              <a:t>The</a:t>
            </a:r>
            <a:r>
              <a:rPr lang="en-GB" baseline="0" dirty="0"/>
              <a:t> resilience hub was set up after the arena attack - Offers a focal point for everyone who was affected by the incident. </a:t>
            </a:r>
          </a:p>
          <a:p>
            <a:endParaRPr lang="en-GB" baseline="0" dirty="0"/>
          </a:p>
          <a:p>
            <a:r>
              <a:rPr lang="en-GB" baseline="0" dirty="0"/>
              <a:t>To coordinate the care of CYP and adults where there mental and emotional wellbeing has been affected.</a:t>
            </a:r>
          </a:p>
          <a:p>
            <a:pPr>
              <a:buFontTx/>
              <a:buChar char="-"/>
            </a:pPr>
            <a:r>
              <a:rPr lang="en-GB" baseline="0" dirty="0"/>
              <a:t>Those at the arena </a:t>
            </a:r>
          </a:p>
          <a:p>
            <a:pPr>
              <a:buFontTx/>
              <a:buChar char="-"/>
            </a:pPr>
            <a:r>
              <a:rPr lang="en-GB" baseline="0" dirty="0"/>
              <a:t>Family members who have been affected. </a:t>
            </a:r>
          </a:p>
          <a:p>
            <a:pPr>
              <a:buFontTx/>
              <a:buChar char="-"/>
            </a:pPr>
            <a:r>
              <a:rPr lang="en-GB" baseline="0" dirty="0"/>
              <a:t>Professionals who have been affected </a:t>
            </a:r>
          </a:p>
          <a:p>
            <a:pPr>
              <a:buFontTx/>
              <a:buChar char="-"/>
            </a:pPr>
            <a:r>
              <a:rPr lang="en-GB" baseline="0" dirty="0"/>
              <a:t>Professionals seeking clinical advice about service users. </a:t>
            </a:r>
          </a:p>
          <a:p>
            <a:endParaRPr lang="en-GB" baseline="0" dirty="0"/>
          </a:p>
          <a:p>
            <a:r>
              <a:rPr lang="en-GB" baseline="0" dirty="0"/>
              <a:t>Based in Greater Manchester but available for people living anywhere.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81818"/>
                </a:solidFill>
              </a:rPr>
              <a:t>The hub is staffed by trained mental health professionals (CBT therapists, clinical </a:t>
            </a:r>
            <a:r>
              <a:rPr lang="en-US" sz="1200" dirty="0" err="1">
                <a:solidFill>
                  <a:srgbClr val="181818"/>
                </a:solidFill>
              </a:rPr>
              <a:t>psychs</a:t>
            </a:r>
            <a:r>
              <a:rPr lang="en-US" sz="1200" dirty="0">
                <a:solidFill>
                  <a:srgbClr val="181818"/>
                </a:solidFill>
              </a:rPr>
              <a:t>,</a:t>
            </a:r>
            <a:r>
              <a:rPr lang="en-US" sz="1200" baseline="0" dirty="0">
                <a:solidFill>
                  <a:srgbClr val="181818"/>
                </a:solidFill>
              </a:rPr>
              <a:t> recovery workers) </a:t>
            </a:r>
            <a:r>
              <a:rPr lang="en-US" sz="1200" dirty="0">
                <a:solidFill>
                  <a:srgbClr val="181818"/>
                </a:solidFill>
              </a:rPr>
              <a:t>and will be able to give advice about the reactions that are normal, whether you would benefit </a:t>
            </a:r>
            <a:r>
              <a:rPr lang="en-US" sz="1200" dirty="0" err="1">
                <a:solidFill>
                  <a:srgbClr val="181818"/>
                </a:solidFill>
              </a:rPr>
              <a:t>frm</a:t>
            </a:r>
            <a:r>
              <a:rPr lang="en-US" sz="1200" dirty="0">
                <a:solidFill>
                  <a:srgbClr val="181818"/>
                </a:solidFill>
              </a:rPr>
              <a:t> more targeted support and help you get the services</a:t>
            </a:r>
            <a:r>
              <a:rPr lang="en-US" sz="1200" baseline="0" dirty="0">
                <a:solidFill>
                  <a:srgbClr val="181818"/>
                </a:solidFill>
              </a:rPr>
              <a:t> you might need.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181818"/>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181818"/>
                </a:solidFill>
              </a:rPr>
              <a:t>Promotion of evidence based psychological interventions of trauma through training and consultation to statutory and non statutory </a:t>
            </a:r>
            <a:r>
              <a:rPr lang="en-US" dirty="0" err="1">
                <a:solidFill>
                  <a:srgbClr val="181818"/>
                </a:solidFill>
              </a:rPr>
              <a:t>organisations</a:t>
            </a:r>
            <a:endParaRPr lang="en-US" dirty="0">
              <a:solidFill>
                <a:srgbClr val="181818"/>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181818"/>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81818"/>
                </a:solidFill>
              </a:rPr>
              <a:t>If the child is known to the hub..hub will contact parents and ask how child is doing. Is not known, parents have to start the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181818"/>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181818"/>
              </a:solidFill>
            </a:endParaRPr>
          </a:p>
          <a:p>
            <a:endParaRPr lang="en-GB" b="1" baseline="0"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60</a:t>
            </a:fld>
            <a:endParaRPr lang="en-GB"/>
          </a:p>
        </p:txBody>
      </p:sp>
    </p:spTree>
    <p:extLst>
      <p:ext uri="{BB962C8B-B14F-4D97-AF65-F5344CB8AC3E}">
        <p14:creationId xmlns:p14="http://schemas.microsoft.com/office/powerpoint/2010/main" val="38717516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CR – 1 min </a:t>
            </a:r>
          </a:p>
          <a:p>
            <a:endParaRPr lang="en-GB" dirty="0"/>
          </a:p>
          <a:p>
            <a:r>
              <a:rPr lang="en-GB" dirty="0"/>
              <a:t>The</a:t>
            </a:r>
            <a:r>
              <a:rPr lang="en-GB" baseline="0" dirty="0"/>
              <a:t> hub is also offering a screening programme </a:t>
            </a:r>
            <a:r>
              <a:rPr lang="en-GB" u="sng" dirty="0"/>
              <a:t>(FYI this is different to the support in the previous slide as far as I can tell from the website!)</a:t>
            </a:r>
            <a:br>
              <a:rPr lang="en-GB" u="sng" dirty="0"/>
            </a:br>
            <a:br>
              <a:rPr lang="en-GB" u="none" dirty="0"/>
            </a:br>
            <a:r>
              <a:rPr lang="en-GB" u="none" dirty="0"/>
              <a:t>Screening</a:t>
            </a:r>
            <a:r>
              <a:rPr lang="en-GB" u="none" baseline="0" dirty="0"/>
              <a:t> questionnaire indicates how well </a:t>
            </a:r>
            <a:r>
              <a:rPr lang="en-GB" u="none" baseline="0" dirty="0" err="1"/>
              <a:t>cyp</a:t>
            </a:r>
            <a:r>
              <a:rPr lang="en-GB" u="none" baseline="0" dirty="0"/>
              <a:t> is coping/not coping. Clinical cut off points (PTSD, depression, anxiety) </a:t>
            </a:r>
            <a:br>
              <a:rPr lang="en-GB" u="none" baseline="0" dirty="0"/>
            </a:br>
            <a:br>
              <a:rPr lang="en-GB" u="none" baseline="0" dirty="0"/>
            </a:br>
            <a:r>
              <a:rPr lang="en-GB" u="none" baseline="0" dirty="0"/>
              <a:t>Parents can ring/ email and say they want a phone call. Hub will contact them. Don’t have to do the screening questionnaire (but hub will advise that you do for tracking purposes over time). </a:t>
            </a:r>
            <a:br>
              <a:rPr lang="en-GB" u="none" baseline="0" dirty="0"/>
            </a:br>
            <a:br>
              <a:rPr lang="en-GB" u="none" baseline="0" dirty="0"/>
            </a:br>
            <a:r>
              <a:rPr lang="en-GB" u="none" baseline="0" dirty="0"/>
              <a:t>Can offer 1 off conversations over phone with medical professionals if child just wishes to speak to someone. </a:t>
            </a:r>
            <a:br>
              <a:rPr lang="en-GB" u="none" baseline="0" dirty="0"/>
            </a:br>
            <a:endParaRPr lang="en-GB" u="sng" baseline="0" dirty="0"/>
          </a:p>
          <a:p>
            <a:r>
              <a:rPr lang="en-GB" baseline="0" dirty="0"/>
              <a:t>As we have already talked about, in the weeks after a traumatic event, very strong reactions are common and natural, and most people recover well within the support from their family, friends and community. However, some people may continue to struggle and may need more support. </a:t>
            </a:r>
          </a:p>
          <a:p>
            <a:endParaRPr lang="en-GB" baseline="0" dirty="0"/>
          </a:p>
          <a:p>
            <a:r>
              <a:rPr lang="en-GB" baseline="0" dirty="0"/>
              <a:t>HIGH RISK: The screening programme aims to find out who needs extra help. If CYP is flagged as high risk, will arrange an appointment, speak with GP and possibly make a referral to CAMHS. </a:t>
            </a:r>
            <a:br>
              <a:rPr lang="en-GB" baseline="0" dirty="0"/>
            </a:br>
            <a:r>
              <a:rPr lang="en-GB" baseline="0" dirty="0"/>
              <a:t>If v. concerned Hub will escalate the referral to CAMHS (parents must opt-in first). In the meantime the Hub may offer other support. </a:t>
            </a:r>
            <a:br>
              <a:rPr lang="en-GB" baseline="0" dirty="0"/>
            </a:br>
            <a:br>
              <a:rPr lang="en-GB" baseline="0" dirty="0"/>
            </a:br>
            <a:r>
              <a:rPr lang="en-GB" baseline="0" dirty="0"/>
              <a:t>Hub can refer on the same day as speaking with child and parent. But CAMHS then send opt-in letter.. Wait for an appointment etc. </a:t>
            </a:r>
            <a:br>
              <a:rPr lang="en-GB" baseline="0" dirty="0"/>
            </a:b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61</a:t>
            </a:fld>
            <a:endParaRPr lang="en-GB"/>
          </a:p>
        </p:txBody>
      </p:sp>
    </p:spTree>
    <p:extLst>
      <p:ext uri="{BB962C8B-B14F-4D97-AF65-F5344CB8AC3E}">
        <p14:creationId xmlns:p14="http://schemas.microsoft.com/office/powerpoint/2010/main" val="39805365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 1</a:t>
            </a:r>
            <a:r>
              <a:rPr lang="en-GB" baseline="0" dirty="0"/>
              <a:t> min </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62</a:t>
            </a:fld>
            <a:endParaRPr lang="en-GB"/>
          </a:p>
        </p:txBody>
      </p:sp>
    </p:spTree>
    <p:extLst>
      <p:ext uri="{BB962C8B-B14F-4D97-AF65-F5344CB8AC3E}">
        <p14:creationId xmlns:p14="http://schemas.microsoft.com/office/powerpoint/2010/main" val="3545560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CR – 1 min </a:t>
            </a:r>
          </a:p>
        </p:txBody>
      </p:sp>
      <p:sp>
        <p:nvSpPr>
          <p:cNvPr id="4" name="Slide Number Placeholder 3"/>
          <p:cNvSpPr>
            <a:spLocks noGrp="1"/>
          </p:cNvSpPr>
          <p:nvPr>
            <p:ph type="sldNum" sz="quarter" idx="10"/>
          </p:nvPr>
        </p:nvSpPr>
        <p:spPr/>
        <p:txBody>
          <a:bodyPr/>
          <a:lstStyle/>
          <a:p>
            <a:fld id="{720263E4-9CCA-4256-B83A-03EC9ABCE57D}" type="slidenum">
              <a:rPr lang="en-GB" smtClean="0"/>
              <a:pPr/>
              <a:t>63</a:t>
            </a:fld>
            <a:endParaRPr lang="en-GB"/>
          </a:p>
        </p:txBody>
      </p:sp>
    </p:spTree>
    <p:extLst>
      <p:ext uri="{BB962C8B-B14F-4D97-AF65-F5344CB8AC3E}">
        <p14:creationId xmlns:p14="http://schemas.microsoft.com/office/powerpoint/2010/main" val="1661410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LK – 1 min </a:t>
            </a:r>
          </a:p>
          <a:p>
            <a:r>
              <a:rPr lang="en-GB" dirty="0"/>
              <a:t>Claire</a:t>
            </a:r>
            <a:r>
              <a:rPr lang="en-GB" baseline="0" dirty="0"/>
              <a:t> Russell our PEP developed a bid that was approved by the Department for Education. </a:t>
            </a:r>
          </a:p>
          <a:p>
            <a:endParaRPr lang="en-GB" baseline="0" dirty="0"/>
          </a:p>
          <a:p>
            <a:r>
              <a:rPr lang="en-GB" baseline="0" dirty="0"/>
              <a:t>As a result, all authorities in the region received a small pot of funding to deliver training. The purpose of this training is to develop out workforce, to support on another in Salford and to enable a network of expertise across greater </a:t>
            </a:r>
            <a:r>
              <a:rPr lang="en-GB" baseline="0" dirty="0" err="1"/>
              <a:t>manchester</a:t>
            </a:r>
            <a:r>
              <a:rPr lang="en-GB" baseline="0" dirty="0"/>
              <a:t>. </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7</a:t>
            </a:fld>
            <a:endParaRPr lang="en-GB"/>
          </a:p>
        </p:txBody>
      </p:sp>
    </p:spTree>
    <p:extLst>
      <p:ext uri="{BB962C8B-B14F-4D97-AF65-F5344CB8AC3E}">
        <p14:creationId xmlns:p14="http://schemas.microsoft.com/office/powerpoint/2010/main" val="414353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LK – 1 min </a:t>
            </a:r>
          </a:p>
          <a:p>
            <a:endParaRPr lang="en-GB" dirty="0"/>
          </a:p>
          <a:p>
            <a:r>
              <a:rPr lang="en-GB" dirty="0"/>
              <a:t>These are the EP services</a:t>
            </a:r>
            <a:r>
              <a:rPr lang="en-GB" baseline="0" dirty="0"/>
              <a:t> that are working together on this training. </a:t>
            </a:r>
          </a:p>
          <a:p>
            <a:r>
              <a:rPr lang="en-GB" baseline="0" dirty="0"/>
              <a:t>The reason that </a:t>
            </a:r>
            <a:r>
              <a:rPr lang="en-GB" baseline="0" dirty="0" err="1"/>
              <a:t>Eps</a:t>
            </a:r>
            <a:r>
              <a:rPr lang="en-GB" baseline="0" dirty="0"/>
              <a:t> are planning the training to be region wide is in response to learning from previous incidents such as the Omar bombing which emphasised that mixed messages across regions were problematic. </a:t>
            </a:r>
          </a:p>
          <a:p>
            <a:endParaRPr lang="en-GB" baseline="0" dirty="0"/>
          </a:p>
          <a:p>
            <a:r>
              <a:rPr lang="en-GB" baseline="0" dirty="0"/>
              <a:t>And to support the workforce in being prepared to contain trauma and the symptoms of PTSD and to recognise when more specialist support may be necessary. </a:t>
            </a:r>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8</a:t>
            </a:fld>
            <a:endParaRPr lang="en-GB"/>
          </a:p>
        </p:txBody>
      </p:sp>
    </p:spTree>
    <p:extLst>
      <p:ext uri="{BB962C8B-B14F-4D97-AF65-F5344CB8AC3E}">
        <p14:creationId xmlns:p14="http://schemas.microsoft.com/office/powerpoint/2010/main" val="244040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RT – 2 </a:t>
            </a:r>
            <a:r>
              <a:rPr lang="en-GB" dirty="0" err="1"/>
              <a:t>mins</a:t>
            </a:r>
            <a:r>
              <a:rPr lang="en-GB" dirty="0"/>
              <a:t> </a:t>
            </a:r>
          </a:p>
          <a:p>
            <a:r>
              <a:rPr lang="en-GB" dirty="0"/>
              <a:t>We all want to get it right – don’t read slide!</a:t>
            </a:r>
          </a:p>
          <a:p>
            <a:endParaRPr lang="en-GB" dirty="0"/>
          </a:p>
        </p:txBody>
      </p:sp>
      <p:sp>
        <p:nvSpPr>
          <p:cNvPr id="4" name="Slide Number Placeholder 3"/>
          <p:cNvSpPr>
            <a:spLocks noGrp="1"/>
          </p:cNvSpPr>
          <p:nvPr>
            <p:ph type="sldNum" sz="quarter" idx="10"/>
          </p:nvPr>
        </p:nvSpPr>
        <p:spPr/>
        <p:txBody>
          <a:bodyPr/>
          <a:lstStyle/>
          <a:p>
            <a:fld id="{720263E4-9CCA-4256-B83A-03EC9ABCE57D}" type="slidenum">
              <a:rPr lang="en-GB" smtClean="0"/>
              <a:pPr/>
              <a:t>9</a:t>
            </a:fld>
            <a:endParaRPr lang="en-GB"/>
          </a:p>
        </p:txBody>
      </p:sp>
    </p:spTree>
    <p:extLst>
      <p:ext uri="{BB962C8B-B14F-4D97-AF65-F5344CB8AC3E}">
        <p14:creationId xmlns:p14="http://schemas.microsoft.com/office/powerpoint/2010/main" val="865352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C85B95-0553-49EA-BB3E-BD01622747DA}" type="datetimeFigureOut">
              <a:rPr lang="en-GB" smtClean="0"/>
              <a:pPr/>
              <a:t>10/04/2020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B02A3-475B-4263-B7FF-14E97AA01ACD}" type="slidenum">
              <a:rPr lang="en-GB" smtClean="0"/>
              <a:pPr/>
              <a:t>‹#›</a:t>
            </a:fld>
            <a:endParaRPr lang="en-GB"/>
          </a:p>
        </p:txBody>
      </p:sp>
    </p:spTree>
    <p:extLst>
      <p:ext uri="{BB962C8B-B14F-4D97-AF65-F5344CB8AC3E}">
        <p14:creationId xmlns:p14="http://schemas.microsoft.com/office/powerpoint/2010/main" val="82813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C85B95-0553-49EA-BB3E-BD01622747DA}" type="datetimeFigureOut">
              <a:rPr lang="en-GB" smtClean="0"/>
              <a:pPr/>
              <a:t>10/04/2020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B02A3-475B-4263-B7FF-14E97AA01ACD}" type="slidenum">
              <a:rPr lang="en-GB" smtClean="0"/>
              <a:pPr/>
              <a:t>‹#›</a:t>
            </a:fld>
            <a:endParaRPr lang="en-GB"/>
          </a:p>
        </p:txBody>
      </p:sp>
    </p:spTree>
    <p:extLst>
      <p:ext uri="{BB962C8B-B14F-4D97-AF65-F5344CB8AC3E}">
        <p14:creationId xmlns:p14="http://schemas.microsoft.com/office/powerpoint/2010/main" val="1356854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C85B95-0553-49EA-BB3E-BD01622747DA}" type="datetimeFigureOut">
              <a:rPr lang="en-GB" smtClean="0"/>
              <a:pPr/>
              <a:t>10/04/2020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B02A3-475B-4263-B7FF-14E97AA01ACD}" type="slidenum">
              <a:rPr lang="en-GB" smtClean="0"/>
              <a:pPr/>
              <a:t>‹#›</a:t>
            </a:fld>
            <a:endParaRPr lang="en-GB"/>
          </a:p>
        </p:txBody>
      </p:sp>
    </p:spTree>
    <p:extLst>
      <p:ext uri="{BB962C8B-B14F-4D97-AF65-F5344CB8AC3E}">
        <p14:creationId xmlns:p14="http://schemas.microsoft.com/office/powerpoint/2010/main" val="526515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C85B95-0553-49EA-BB3E-BD01622747DA}" type="datetimeFigureOut">
              <a:rPr lang="en-GB" smtClean="0"/>
              <a:pPr/>
              <a:t>10/04/2020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B02A3-475B-4263-B7FF-14E97AA01ACD}" type="slidenum">
              <a:rPr lang="en-GB" smtClean="0"/>
              <a:pPr/>
              <a:t>‹#›</a:t>
            </a:fld>
            <a:endParaRPr lang="en-GB"/>
          </a:p>
        </p:txBody>
      </p:sp>
    </p:spTree>
    <p:extLst>
      <p:ext uri="{BB962C8B-B14F-4D97-AF65-F5344CB8AC3E}">
        <p14:creationId xmlns:p14="http://schemas.microsoft.com/office/powerpoint/2010/main" val="151420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BD7CDA-BAA1-9A46-BD7C-BC7339745D6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7D46F-DE5E-6449-B3C4-959BD2D056AB}" type="slidenum">
              <a:rPr lang="en-US" smtClean="0"/>
              <a:pPr/>
              <a:t>‹#›</a:t>
            </a:fld>
            <a:endParaRPr lang="en-US"/>
          </a:p>
        </p:txBody>
      </p:sp>
    </p:spTree>
    <p:extLst>
      <p:ext uri="{BB962C8B-B14F-4D97-AF65-F5344CB8AC3E}">
        <p14:creationId xmlns:p14="http://schemas.microsoft.com/office/powerpoint/2010/main" val="9199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D7CDA-BAA1-9A46-BD7C-BC7339745D6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7D46F-DE5E-6449-B3C4-959BD2D056AB}" type="slidenum">
              <a:rPr lang="en-US" smtClean="0"/>
              <a:pPr/>
              <a:t>‹#›</a:t>
            </a:fld>
            <a:endParaRPr lang="en-US"/>
          </a:p>
        </p:txBody>
      </p:sp>
    </p:spTree>
    <p:extLst>
      <p:ext uri="{BB962C8B-B14F-4D97-AF65-F5344CB8AC3E}">
        <p14:creationId xmlns:p14="http://schemas.microsoft.com/office/powerpoint/2010/main" val="18462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D7CDA-BAA1-9A46-BD7C-BC7339745D6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7D46F-DE5E-6449-B3C4-959BD2D056AB}" type="slidenum">
              <a:rPr lang="en-US" smtClean="0"/>
              <a:pPr/>
              <a:t>‹#›</a:t>
            </a:fld>
            <a:endParaRPr lang="en-US"/>
          </a:p>
        </p:txBody>
      </p:sp>
    </p:spTree>
    <p:extLst>
      <p:ext uri="{BB962C8B-B14F-4D97-AF65-F5344CB8AC3E}">
        <p14:creationId xmlns:p14="http://schemas.microsoft.com/office/powerpoint/2010/main" val="1063609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BD7CDA-BAA1-9A46-BD7C-BC7339745D62}"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7D46F-DE5E-6449-B3C4-959BD2D056AB}" type="slidenum">
              <a:rPr lang="en-US" smtClean="0"/>
              <a:pPr/>
              <a:t>‹#›</a:t>
            </a:fld>
            <a:endParaRPr lang="en-US"/>
          </a:p>
        </p:txBody>
      </p:sp>
    </p:spTree>
    <p:extLst>
      <p:ext uri="{BB962C8B-B14F-4D97-AF65-F5344CB8AC3E}">
        <p14:creationId xmlns:p14="http://schemas.microsoft.com/office/powerpoint/2010/main" val="42547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BD7CDA-BAA1-9A46-BD7C-BC7339745D62}" type="datetimeFigureOut">
              <a:rPr lang="en-US" smtClean="0"/>
              <a:pPr/>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7D46F-DE5E-6449-B3C4-959BD2D056AB}" type="slidenum">
              <a:rPr lang="en-US" smtClean="0"/>
              <a:pPr/>
              <a:t>‹#›</a:t>
            </a:fld>
            <a:endParaRPr lang="en-US"/>
          </a:p>
        </p:txBody>
      </p:sp>
    </p:spTree>
    <p:extLst>
      <p:ext uri="{BB962C8B-B14F-4D97-AF65-F5344CB8AC3E}">
        <p14:creationId xmlns:p14="http://schemas.microsoft.com/office/powerpoint/2010/main" val="2005029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BD7CDA-BAA1-9A46-BD7C-BC7339745D62}" type="datetimeFigureOut">
              <a:rPr lang="en-US" smtClean="0"/>
              <a:pPr/>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7D46F-DE5E-6449-B3C4-959BD2D056AB}" type="slidenum">
              <a:rPr lang="en-US" smtClean="0"/>
              <a:pPr/>
              <a:t>‹#›</a:t>
            </a:fld>
            <a:endParaRPr lang="en-US"/>
          </a:p>
        </p:txBody>
      </p:sp>
    </p:spTree>
    <p:extLst>
      <p:ext uri="{BB962C8B-B14F-4D97-AF65-F5344CB8AC3E}">
        <p14:creationId xmlns:p14="http://schemas.microsoft.com/office/powerpoint/2010/main" val="211854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7CDA-BAA1-9A46-BD7C-BC7339745D62}" type="datetimeFigureOut">
              <a:rPr lang="en-US" smtClean="0"/>
              <a:pPr/>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7D46F-DE5E-6449-B3C4-959BD2D056AB}" type="slidenum">
              <a:rPr lang="en-US" smtClean="0"/>
              <a:pPr/>
              <a:t>‹#›</a:t>
            </a:fld>
            <a:endParaRPr lang="en-US"/>
          </a:p>
        </p:txBody>
      </p:sp>
    </p:spTree>
    <p:extLst>
      <p:ext uri="{BB962C8B-B14F-4D97-AF65-F5344CB8AC3E}">
        <p14:creationId xmlns:p14="http://schemas.microsoft.com/office/powerpoint/2010/main" val="11336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C85B95-0553-49EA-BB3E-BD01622747DA}" type="datetimeFigureOut">
              <a:rPr lang="en-GB" smtClean="0"/>
              <a:pPr/>
              <a:t>10/04/2020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1B02A3-475B-4263-B7FF-14E97AA01ACD}" type="slidenum">
              <a:rPr lang="en-GB" smtClean="0"/>
              <a:pPr/>
              <a:t>‹#›</a:t>
            </a:fld>
            <a:endParaRPr lang="en-GB"/>
          </a:p>
        </p:txBody>
      </p:sp>
    </p:spTree>
    <p:extLst>
      <p:ext uri="{BB962C8B-B14F-4D97-AF65-F5344CB8AC3E}">
        <p14:creationId xmlns:p14="http://schemas.microsoft.com/office/powerpoint/2010/main" val="555007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D7CDA-BAA1-9A46-BD7C-BC7339745D62}"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7D46F-DE5E-6449-B3C4-959BD2D056AB}" type="slidenum">
              <a:rPr lang="en-US" smtClean="0"/>
              <a:pPr/>
              <a:t>‹#›</a:t>
            </a:fld>
            <a:endParaRPr lang="en-US"/>
          </a:p>
        </p:txBody>
      </p:sp>
    </p:spTree>
    <p:extLst>
      <p:ext uri="{BB962C8B-B14F-4D97-AF65-F5344CB8AC3E}">
        <p14:creationId xmlns:p14="http://schemas.microsoft.com/office/powerpoint/2010/main" val="542636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D7CDA-BAA1-9A46-BD7C-BC7339745D62}"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7D46F-DE5E-6449-B3C4-959BD2D056AB}" type="slidenum">
              <a:rPr lang="en-US" smtClean="0"/>
              <a:pPr/>
              <a:t>‹#›</a:t>
            </a:fld>
            <a:endParaRPr lang="en-US"/>
          </a:p>
        </p:txBody>
      </p:sp>
    </p:spTree>
    <p:extLst>
      <p:ext uri="{BB962C8B-B14F-4D97-AF65-F5344CB8AC3E}">
        <p14:creationId xmlns:p14="http://schemas.microsoft.com/office/powerpoint/2010/main" val="1873065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D7CDA-BAA1-9A46-BD7C-BC7339745D6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7D46F-DE5E-6449-B3C4-959BD2D056AB}" type="slidenum">
              <a:rPr lang="en-US" smtClean="0"/>
              <a:pPr/>
              <a:t>‹#›</a:t>
            </a:fld>
            <a:endParaRPr lang="en-US"/>
          </a:p>
        </p:txBody>
      </p:sp>
    </p:spTree>
    <p:extLst>
      <p:ext uri="{BB962C8B-B14F-4D97-AF65-F5344CB8AC3E}">
        <p14:creationId xmlns:p14="http://schemas.microsoft.com/office/powerpoint/2010/main" val="641984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D7CDA-BAA1-9A46-BD7C-BC7339745D6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7D46F-DE5E-6449-B3C4-959BD2D056AB}" type="slidenum">
              <a:rPr lang="en-US" smtClean="0"/>
              <a:pPr/>
              <a:t>‹#›</a:t>
            </a:fld>
            <a:endParaRPr lang="en-US"/>
          </a:p>
        </p:txBody>
      </p:sp>
    </p:spTree>
    <p:extLst>
      <p:ext uri="{BB962C8B-B14F-4D97-AF65-F5344CB8AC3E}">
        <p14:creationId xmlns:p14="http://schemas.microsoft.com/office/powerpoint/2010/main" val="87687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C85B95-0553-49EA-BB3E-BD01622747DA}" type="datetimeFigureOut">
              <a:rPr lang="en-GB" smtClean="0"/>
              <a:pPr/>
              <a:t>10/04/2020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B02A3-475B-4263-B7FF-14E97AA01ACD}" type="slidenum">
              <a:rPr lang="en-GB" smtClean="0"/>
              <a:pPr/>
              <a:t>‹#›</a:t>
            </a:fld>
            <a:endParaRPr lang="en-GB"/>
          </a:p>
        </p:txBody>
      </p:sp>
    </p:spTree>
    <p:extLst>
      <p:ext uri="{BB962C8B-B14F-4D97-AF65-F5344CB8AC3E}">
        <p14:creationId xmlns:p14="http://schemas.microsoft.com/office/powerpoint/2010/main" val="148950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C85B95-0553-49EA-BB3E-BD01622747DA}" type="datetimeFigureOut">
              <a:rPr lang="en-GB" smtClean="0"/>
              <a:pPr/>
              <a:t>10/04/2020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B02A3-475B-4263-B7FF-14E97AA01ACD}" type="slidenum">
              <a:rPr lang="en-GB" smtClean="0"/>
              <a:pPr/>
              <a:t>‹#›</a:t>
            </a:fld>
            <a:endParaRPr lang="en-GB"/>
          </a:p>
        </p:txBody>
      </p:sp>
    </p:spTree>
    <p:extLst>
      <p:ext uri="{BB962C8B-B14F-4D97-AF65-F5344CB8AC3E}">
        <p14:creationId xmlns:p14="http://schemas.microsoft.com/office/powerpoint/2010/main" val="91636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C85B95-0553-49EA-BB3E-BD01622747DA}" type="datetimeFigureOut">
              <a:rPr lang="en-GB" smtClean="0"/>
              <a:pPr/>
              <a:t>10/04/2020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B02A3-475B-4263-B7FF-14E97AA01ACD}" type="slidenum">
              <a:rPr lang="en-GB" smtClean="0"/>
              <a:pPr/>
              <a:t>‹#›</a:t>
            </a:fld>
            <a:endParaRPr lang="en-GB"/>
          </a:p>
        </p:txBody>
      </p:sp>
    </p:spTree>
    <p:extLst>
      <p:ext uri="{BB962C8B-B14F-4D97-AF65-F5344CB8AC3E}">
        <p14:creationId xmlns:p14="http://schemas.microsoft.com/office/powerpoint/2010/main" val="179473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C85B95-0553-49EA-BB3E-BD01622747DA}" type="datetimeFigureOut">
              <a:rPr lang="en-GB" smtClean="0"/>
              <a:pPr/>
              <a:t>10/04/2020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1B02A3-475B-4263-B7FF-14E97AA01ACD}" type="slidenum">
              <a:rPr lang="en-GB" smtClean="0"/>
              <a:pPr/>
              <a:t>‹#›</a:t>
            </a:fld>
            <a:endParaRPr lang="en-GB"/>
          </a:p>
        </p:txBody>
      </p:sp>
    </p:spTree>
    <p:extLst>
      <p:ext uri="{BB962C8B-B14F-4D97-AF65-F5344CB8AC3E}">
        <p14:creationId xmlns:p14="http://schemas.microsoft.com/office/powerpoint/2010/main" val="55599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C85B95-0553-49EA-BB3E-BD01622747DA}" type="datetimeFigureOut">
              <a:rPr lang="en-GB" smtClean="0"/>
              <a:pPr/>
              <a:t>10/04/2020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1B02A3-475B-4263-B7FF-14E97AA01ACD}" type="slidenum">
              <a:rPr lang="en-GB" smtClean="0"/>
              <a:pPr/>
              <a:t>‹#›</a:t>
            </a:fld>
            <a:endParaRPr lang="en-GB"/>
          </a:p>
        </p:txBody>
      </p:sp>
    </p:spTree>
    <p:extLst>
      <p:ext uri="{BB962C8B-B14F-4D97-AF65-F5344CB8AC3E}">
        <p14:creationId xmlns:p14="http://schemas.microsoft.com/office/powerpoint/2010/main" val="83100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85B95-0553-49EA-BB3E-BD01622747DA}" type="datetimeFigureOut">
              <a:rPr lang="en-GB" smtClean="0"/>
              <a:pPr/>
              <a:t>10/04/2020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1B02A3-475B-4263-B7FF-14E97AA01ACD}" type="slidenum">
              <a:rPr lang="en-GB" smtClean="0"/>
              <a:pPr/>
              <a:t>‹#›</a:t>
            </a:fld>
            <a:endParaRPr lang="en-GB"/>
          </a:p>
        </p:txBody>
      </p:sp>
    </p:spTree>
    <p:extLst>
      <p:ext uri="{BB962C8B-B14F-4D97-AF65-F5344CB8AC3E}">
        <p14:creationId xmlns:p14="http://schemas.microsoft.com/office/powerpoint/2010/main" val="1567987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C85B95-0553-49EA-BB3E-BD01622747DA}" type="datetimeFigureOut">
              <a:rPr lang="en-GB" smtClean="0"/>
              <a:pPr/>
              <a:t>10/04/2020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B02A3-475B-4263-B7FF-14E97AA01ACD}" type="slidenum">
              <a:rPr lang="en-GB" smtClean="0"/>
              <a:pPr/>
              <a:t>‹#›</a:t>
            </a:fld>
            <a:endParaRPr lang="en-GB"/>
          </a:p>
        </p:txBody>
      </p:sp>
    </p:spTree>
    <p:extLst>
      <p:ext uri="{BB962C8B-B14F-4D97-AF65-F5344CB8AC3E}">
        <p14:creationId xmlns:p14="http://schemas.microsoft.com/office/powerpoint/2010/main" val="13861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85B95-0553-49EA-BB3E-BD01622747DA}" type="datetimeFigureOut">
              <a:rPr lang="en-GB" smtClean="0"/>
              <a:pPr/>
              <a:t>10/04/2020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B02A3-475B-4263-B7FF-14E97AA01ACD}" type="slidenum">
              <a:rPr lang="en-GB" smtClean="0"/>
              <a:pPr/>
              <a:t>‹#›</a:t>
            </a:fld>
            <a:endParaRPr lang="en-GB"/>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spTree>
    <p:extLst>
      <p:ext uri="{BB962C8B-B14F-4D97-AF65-F5344CB8AC3E}">
        <p14:creationId xmlns:p14="http://schemas.microsoft.com/office/powerpoint/2010/main" val="1285830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D7CDA-BAA1-9A46-BD7C-BC7339745D62}" type="datetimeFigureOut">
              <a:rPr lang="en-US" smtClean="0"/>
              <a:pPr/>
              <a:t>4/10/2020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7D46F-DE5E-6449-B3C4-959BD2D056AB}" type="slidenum">
              <a:rPr lang="en-US" smtClean="0"/>
              <a:pPr/>
              <a:t>‹#›</a:t>
            </a:fld>
            <a:endParaRPr lang="en-US"/>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spTree>
    <p:extLst>
      <p:ext uri="{BB962C8B-B14F-4D97-AF65-F5344CB8AC3E}">
        <p14:creationId xmlns:p14="http://schemas.microsoft.com/office/powerpoint/2010/main" val="15857982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3.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szMmYpQjPo"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ahUKEwjdwL-xzJDVAhXBAsAKHRZFB5cQjRwIBw&amp;url=http://www.ispreview.co.uk/index.php/2013/11/gbp2-5m-greater-manchester-broadband-programme-moves-forward.html&amp;psig=AFQjCNEsHWT7bD1RCmU5yZ0Vt3WE648gqg&amp;ust=150039047950431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hexagon background bei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1371600" y="685801"/>
            <a:ext cx="6400800" cy="5257799"/>
          </a:xfrm>
          <a:prstGeom prst="rect">
            <a:avLst/>
          </a:prstGeom>
          <a:solidFill>
            <a:schemeClr val="bg1"/>
          </a:solidFill>
          <a:ln w="25400" cap="flat" cmpd="sng" algn="ctr">
            <a:solidFill>
              <a:schemeClr val="tx1"/>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p:txBody>
      </p:sp>
      <p:pic>
        <p:nvPicPr>
          <p:cNvPr id="7" name="Picture 6" descr="Image result for manchester b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199" y="3200400"/>
            <a:ext cx="2819401"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685801"/>
            <a:ext cx="6096000" cy="1828800"/>
          </a:xfrm>
          <a:noFill/>
          <a:ln>
            <a:noFill/>
          </a:ln>
        </p:spPr>
        <p:style>
          <a:lnRef idx="2">
            <a:schemeClr val="accent6"/>
          </a:lnRef>
          <a:fillRef idx="1">
            <a:schemeClr val="lt1"/>
          </a:fillRef>
          <a:effectRef idx="0">
            <a:schemeClr val="accent6"/>
          </a:effectRef>
          <a:fontRef idx="minor">
            <a:schemeClr val="dk1"/>
          </a:fontRef>
        </p:style>
        <p:txBody>
          <a:bodyPr>
            <a:noAutofit/>
          </a:bodyPr>
          <a:lstStyle/>
          <a:p>
            <a:r>
              <a:rPr lang="en-GB" sz="4000" b="1" dirty="0"/>
              <a:t>Post Arena – Psychological Critical Incident Training</a:t>
            </a:r>
            <a:endParaRPr lang="en-GB" sz="4000" b="1" dirty="0">
              <a:solidFill>
                <a:schemeClr val="bg1"/>
              </a:solidFill>
            </a:endParaRPr>
          </a:p>
        </p:txBody>
      </p:sp>
      <p:sp>
        <p:nvSpPr>
          <p:cNvPr id="3" name="Subtitle 2"/>
          <p:cNvSpPr>
            <a:spLocks noGrp="1"/>
          </p:cNvSpPr>
          <p:nvPr>
            <p:ph type="subTitle" idx="1"/>
          </p:nvPr>
        </p:nvSpPr>
        <p:spPr>
          <a:xfrm>
            <a:off x="1219200" y="4991100"/>
            <a:ext cx="6400800" cy="1600200"/>
          </a:xfrm>
          <a:noFill/>
          <a:ln>
            <a:noFill/>
          </a:ln>
        </p:spPr>
        <p:style>
          <a:lnRef idx="2">
            <a:schemeClr val="accent6"/>
          </a:lnRef>
          <a:fillRef idx="1">
            <a:schemeClr val="lt1"/>
          </a:fillRef>
          <a:effectRef idx="0">
            <a:schemeClr val="accent6"/>
          </a:effectRef>
          <a:fontRef idx="minor">
            <a:schemeClr val="dk1"/>
          </a:fontRef>
        </p:style>
        <p:txBody>
          <a:bodyPr>
            <a:normAutofit/>
          </a:bodyPr>
          <a:lstStyle/>
          <a:p>
            <a:r>
              <a:rPr lang="en-GB" dirty="0">
                <a:solidFill>
                  <a:schemeClr val="tx1"/>
                </a:solidFill>
              </a:rPr>
              <a:t>Critical </a:t>
            </a:r>
            <a:r>
              <a:rPr lang="en-GB">
                <a:solidFill>
                  <a:schemeClr val="tx1"/>
                </a:solidFill>
              </a:rPr>
              <a:t>Incident Response &amp; </a:t>
            </a:r>
            <a:r>
              <a:rPr lang="en-GB" dirty="0">
                <a:solidFill>
                  <a:schemeClr val="tx1"/>
                </a:solidFill>
              </a:rPr>
              <a:t>PTSD</a:t>
            </a:r>
          </a:p>
        </p:txBody>
      </p:sp>
    </p:spTree>
    <p:extLst>
      <p:ext uri="{BB962C8B-B14F-4D97-AF65-F5344CB8AC3E}">
        <p14:creationId xmlns:p14="http://schemas.microsoft.com/office/powerpoint/2010/main" val="416199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A definition of a Critical Incident</a:t>
            </a:r>
            <a:endParaRPr lang="en-GB" sz="4000" dirty="0"/>
          </a:p>
        </p:txBody>
      </p:sp>
      <p:sp>
        <p:nvSpPr>
          <p:cNvPr id="3" name="Content Placeholder 2"/>
          <p:cNvSpPr>
            <a:spLocks noGrp="1"/>
          </p:cNvSpPr>
          <p:nvPr>
            <p:ph idx="1"/>
          </p:nvPr>
        </p:nvSpPr>
        <p:spPr/>
        <p:txBody>
          <a:bodyPr>
            <a:noAutofit/>
          </a:bodyPr>
          <a:lstStyle/>
          <a:p>
            <a:pPr>
              <a:buNone/>
            </a:pPr>
            <a:r>
              <a:rPr lang="en-GB" sz="2400" dirty="0"/>
              <a:t>	A critical incident is defined as: </a:t>
            </a:r>
            <a:br>
              <a:rPr lang="en-GB" sz="2400" b="1" dirty="0"/>
            </a:br>
            <a:br>
              <a:rPr lang="en-GB" sz="2400" b="1" dirty="0"/>
            </a:br>
            <a:r>
              <a:rPr lang="en-GB" sz="2400" i="1" dirty="0"/>
              <a:t>‘</a:t>
            </a:r>
            <a:r>
              <a:rPr lang="en-GB" sz="2400" b="1" i="1" dirty="0"/>
              <a:t>A sudden, unexpected event that is distressing to pupils and/or staff, it may involve violence against members of the school, a serious accident or the sudden death of a child or teacher (all the more traumatic if witnessed by others), or it could be that the school is subjected to major vandalism such as an arson attack”</a:t>
            </a:r>
            <a:r>
              <a:rPr lang="en-GB" sz="2400" b="1" dirty="0"/>
              <a:t> (Houghton, 1996, p59). </a:t>
            </a:r>
            <a:br>
              <a:rPr lang="en-GB" sz="2400" dirty="0"/>
            </a:br>
            <a:br>
              <a:rPr lang="en-GB" sz="2400" dirty="0"/>
            </a:br>
            <a:r>
              <a:rPr lang="en-GB" sz="2400" dirty="0"/>
              <a:t>This definition focuses on traumatic events that happen within a school context and typically affect multiple people. More generally a critical incident is an event that impacts on the school community.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GB" sz="3200" dirty="0"/>
              <a:t>A Critical Incident may be defined as a single incident or sequence of incidents which:</a:t>
            </a:r>
            <a:br>
              <a:rPr lang="en-GB" sz="3200" b="1" dirty="0"/>
            </a:br>
            <a:endParaRPr lang="en-GB" sz="3200" b="1" dirty="0">
              <a:solidFill>
                <a:schemeClr val="bg1"/>
              </a:solidFill>
            </a:endParaRPr>
          </a:p>
        </p:txBody>
      </p:sp>
      <p:sp>
        <p:nvSpPr>
          <p:cNvPr id="4" name="Content Placeholder 2"/>
          <p:cNvSpPr>
            <a:spLocks noGrp="1"/>
          </p:cNvSpPr>
          <p:nvPr>
            <p:ph idx="1"/>
          </p:nvPr>
        </p:nvSpPr>
        <p:spPr>
          <a:xfrm>
            <a:off x="457200" y="1219200"/>
            <a:ext cx="8229600" cy="5361459"/>
          </a:xfrm>
        </p:spPr>
        <p:txBody>
          <a:bodyPr>
            <a:normAutofit/>
          </a:bodyPr>
          <a:lstStyle/>
          <a:p>
            <a:pPr marL="0" indent="0">
              <a:buNone/>
            </a:pPr>
            <a:endParaRPr lang="en-GB" dirty="0"/>
          </a:p>
          <a:p>
            <a:pPr lvl="0"/>
            <a:r>
              <a:rPr lang="en-GB" dirty="0"/>
              <a:t>Are sudden and unexpected</a:t>
            </a:r>
            <a:br>
              <a:rPr lang="en-GB" dirty="0"/>
            </a:br>
            <a:endParaRPr lang="en-GB" dirty="0"/>
          </a:p>
          <a:p>
            <a:pPr lvl="0"/>
            <a:r>
              <a:rPr lang="en-GB" dirty="0"/>
              <a:t>Contain real or imagined threats to a person</a:t>
            </a:r>
            <a:br>
              <a:rPr lang="en-GB" dirty="0"/>
            </a:br>
            <a:endParaRPr lang="en-GB" dirty="0"/>
          </a:p>
          <a:p>
            <a:pPr lvl="0"/>
            <a:r>
              <a:rPr lang="en-GB" dirty="0"/>
              <a:t>Are likely to overwhelm usual coping mechanisms</a:t>
            </a:r>
            <a:br>
              <a:rPr lang="en-GB" dirty="0"/>
            </a:br>
            <a:endParaRPr lang="en-GB" dirty="0"/>
          </a:p>
          <a:p>
            <a:pPr lvl="0"/>
            <a:r>
              <a:rPr lang="en-GB" dirty="0"/>
              <a:t>Cause significant impact or disruption </a:t>
            </a:r>
            <a:br>
              <a:rPr lang="en-GB" dirty="0"/>
            </a:br>
            <a:endParaRPr lang="en-GB" dirty="0"/>
          </a:p>
          <a:p>
            <a:pPr lvl="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312456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Autofit/>
          </a:bodyPr>
          <a:lstStyle/>
          <a:p>
            <a:r>
              <a:rPr lang="en-GB" sz="3200" dirty="0"/>
              <a:t>Critical Incidents affecting schools may include:</a:t>
            </a:r>
            <a:br>
              <a:rPr lang="en-GB" sz="3200" b="1" dirty="0"/>
            </a:br>
            <a:endParaRPr lang="en-GB" sz="3200" b="1" dirty="0">
              <a:solidFill>
                <a:schemeClr val="bg1"/>
              </a:solidFill>
            </a:endParaRPr>
          </a:p>
        </p:txBody>
      </p:sp>
      <p:sp>
        <p:nvSpPr>
          <p:cNvPr id="4" name="Content Placeholder 2"/>
          <p:cNvSpPr>
            <a:spLocks noGrp="1"/>
          </p:cNvSpPr>
          <p:nvPr>
            <p:ph idx="1"/>
          </p:nvPr>
        </p:nvSpPr>
        <p:spPr>
          <a:xfrm>
            <a:off x="457200" y="1417320"/>
            <a:ext cx="7886700" cy="5105400"/>
          </a:xfrm>
        </p:spPr>
        <p:txBody>
          <a:bodyPr>
            <a:normAutofit fontScale="70000" lnSpcReduction="20000"/>
          </a:bodyPr>
          <a:lstStyle/>
          <a:p>
            <a:pPr lvl="0">
              <a:lnSpc>
                <a:spcPct val="120000"/>
              </a:lnSpc>
            </a:pPr>
            <a:r>
              <a:rPr lang="en-GB" sz="3300" dirty="0"/>
              <a:t>The death or significant injury of a pupil or members of staff through sudden accident, murder, assault, sudden death or diagnosis of a terminal illness or suicide.</a:t>
            </a:r>
          </a:p>
          <a:p>
            <a:pPr lvl="0">
              <a:lnSpc>
                <a:spcPct val="120000"/>
              </a:lnSpc>
            </a:pPr>
            <a:r>
              <a:rPr lang="en-GB" sz="3300" dirty="0"/>
              <a:t>A serious accident involving pupils and school personnel on or off school premises.</a:t>
            </a:r>
          </a:p>
          <a:p>
            <a:pPr lvl="0">
              <a:lnSpc>
                <a:spcPct val="120000"/>
              </a:lnSpc>
            </a:pPr>
            <a:r>
              <a:rPr lang="en-GB" sz="3300" dirty="0"/>
              <a:t>A violent attack or violent intrusion onto school premises.</a:t>
            </a:r>
          </a:p>
          <a:p>
            <a:pPr lvl="0">
              <a:lnSpc>
                <a:spcPct val="120000"/>
              </a:lnSpc>
            </a:pPr>
            <a:r>
              <a:rPr lang="en-GB" sz="3300" dirty="0"/>
              <a:t>A disaster in the community, e.g. transport accident, terrorism.</a:t>
            </a:r>
          </a:p>
          <a:p>
            <a:pPr lvl="0">
              <a:lnSpc>
                <a:spcPct val="120000"/>
              </a:lnSpc>
            </a:pPr>
            <a:r>
              <a:rPr lang="en-GB" sz="3300" dirty="0"/>
              <a:t>A disaster affecting a community such as an international incident or war based deaths, which may occur in a distant part of the globe but have a local community affect. </a:t>
            </a:r>
          </a:p>
          <a:p>
            <a:endParaRPr lang="en-GB" dirty="0"/>
          </a:p>
        </p:txBody>
      </p:sp>
    </p:spTree>
    <p:extLst>
      <p:ext uri="{BB962C8B-B14F-4D97-AF65-F5344CB8AC3E}">
        <p14:creationId xmlns:p14="http://schemas.microsoft.com/office/powerpoint/2010/main" val="2401518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4822"/>
            <a:ext cx="7886700" cy="1325563"/>
          </a:xfrm>
        </p:spPr>
        <p:txBody>
          <a:bodyPr>
            <a:normAutofit/>
          </a:bodyPr>
          <a:lstStyle/>
          <a:p>
            <a:r>
              <a:rPr lang="en-GB" sz="4000" dirty="0"/>
              <a:t>Activity</a:t>
            </a:r>
          </a:p>
        </p:txBody>
      </p:sp>
      <p:sp>
        <p:nvSpPr>
          <p:cNvPr id="3" name="Content Placeholder 2"/>
          <p:cNvSpPr>
            <a:spLocks noGrp="1"/>
          </p:cNvSpPr>
          <p:nvPr>
            <p:ph idx="1"/>
          </p:nvPr>
        </p:nvSpPr>
        <p:spPr>
          <a:xfrm>
            <a:off x="628650" y="1822450"/>
            <a:ext cx="7886700" cy="4351338"/>
          </a:xfrm>
        </p:spPr>
        <p:txBody>
          <a:bodyPr>
            <a:normAutofit/>
          </a:bodyPr>
          <a:lstStyle/>
          <a:p>
            <a:r>
              <a:rPr lang="en-GB" sz="2400" dirty="0"/>
              <a:t>Consider whether you have responded to a critical incident that impacted your school</a:t>
            </a:r>
          </a:p>
          <a:p>
            <a:r>
              <a:rPr lang="en-GB" sz="2400" dirty="0"/>
              <a:t>In pairs, share brief details of the incident (be mindful of sharing traumatic details) </a:t>
            </a:r>
          </a:p>
          <a:p>
            <a:r>
              <a:rPr lang="en-GB" sz="2400" dirty="0"/>
              <a:t>What did you learn from this experience? </a:t>
            </a:r>
          </a:p>
        </p:txBody>
      </p:sp>
    </p:spTree>
    <p:extLst>
      <p:ext uri="{BB962C8B-B14F-4D97-AF65-F5344CB8AC3E}">
        <p14:creationId xmlns:p14="http://schemas.microsoft.com/office/powerpoint/2010/main" val="2141752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Autofit/>
          </a:bodyPr>
          <a:lstStyle/>
          <a:p>
            <a:r>
              <a:rPr lang="en-GB" sz="3200" dirty="0"/>
              <a:t>What are the typical needs of those affected by Critical Incidents?</a:t>
            </a:r>
            <a:endParaRPr lang="en-GB" sz="3200" dirty="0">
              <a:solidFill>
                <a:schemeClr val="bg1"/>
              </a:solidFill>
            </a:endParaRPr>
          </a:p>
        </p:txBody>
      </p:sp>
      <p:sp>
        <p:nvSpPr>
          <p:cNvPr id="5" name="Content Placeholder 2"/>
          <p:cNvSpPr txBox="1">
            <a:spLocks/>
          </p:cNvSpPr>
          <p:nvPr/>
        </p:nvSpPr>
        <p:spPr>
          <a:xfrm>
            <a:off x="457200" y="1981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Acknowledgement and recognition </a:t>
            </a:r>
          </a:p>
          <a:p>
            <a:r>
              <a:rPr lang="en-GB" sz="2400" dirty="0"/>
              <a:t>Information</a:t>
            </a:r>
          </a:p>
          <a:p>
            <a:r>
              <a:rPr lang="en-GB" sz="2400" dirty="0"/>
              <a:t>Opportunity to talk</a:t>
            </a:r>
          </a:p>
          <a:p>
            <a:r>
              <a:rPr lang="en-GB" sz="2400" dirty="0"/>
              <a:t>Formal and informal rituals </a:t>
            </a:r>
          </a:p>
          <a:p>
            <a:r>
              <a:rPr lang="en-GB" sz="2400" dirty="0"/>
              <a:t>Routines and normality </a:t>
            </a:r>
          </a:p>
          <a:p>
            <a:r>
              <a:rPr lang="en-GB" sz="2400" dirty="0"/>
              <a:t>Return and reintegration</a:t>
            </a:r>
          </a:p>
          <a:p>
            <a:pPr marL="0" indent="0" algn="r">
              <a:buFont typeface="Arial" panose="020B0604020202020204" pitchFamily="34" charset="0"/>
              <a:buNone/>
            </a:pPr>
            <a:endParaRPr lang="en-GB" sz="2400" dirty="0"/>
          </a:p>
          <a:p>
            <a:pPr marL="0" indent="0">
              <a:buFont typeface="Arial" panose="020B0604020202020204" pitchFamily="34" charset="0"/>
              <a:buNone/>
            </a:pPr>
            <a:r>
              <a:rPr lang="en-GB" sz="2400" dirty="0"/>
              <a:t>(Parkinson, 1997)</a:t>
            </a:r>
          </a:p>
        </p:txBody>
      </p:sp>
    </p:spTree>
    <p:extLst>
      <p:ext uri="{BB962C8B-B14F-4D97-AF65-F5344CB8AC3E}">
        <p14:creationId xmlns:p14="http://schemas.microsoft.com/office/powerpoint/2010/main" val="406630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410" y="500062"/>
            <a:ext cx="7219950" cy="1325563"/>
          </a:xfrm>
        </p:spPr>
        <p:txBody>
          <a:bodyPr>
            <a:normAutofit/>
          </a:bodyPr>
          <a:lstStyle/>
          <a:p>
            <a:r>
              <a:rPr lang="en-GB" sz="4000" dirty="0"/>
              <a:t>Critical Incident Response work draws on…….</a:t>
            </a:r>
          </a:p>
        </p:txBody>
      </p:sp>
      <p:sp>
        <p:nvSpPr>
          <p:cNvPr id="3" name="Content Placeholder 2"/>
          <p:cNvSpPr>
            <a:spLocks noGrp="1"/>
          </p:cNvSpPr>
          <p:nvPr>
            <p:ph idx="1"/>
          </p:nvPr>
        </p:nvSpPr>
        <p:spPr>
          <a:xfrm>
            <a:off x="613410" y="2209800"/>
            <a:ext cx="7886700" cy="3352800"/>
          </a:xfrm>
        </p:spPr>
        <p:txBody>
          <a:bodyPr/>
          <a:lstStyle/>
          <a:p>
            <a:r>
              <a:rPr lang="en-GB" sz="2400" dirty="0"/>
              <a:t>Advanced skills in communication</a:t>
            </a:r>
          </a:p>
          <a:p>
            <a:r>
              <a:rPr lang="en-GB" sz="2400" dirty="0"/>
              <a:t>An understanding of the support network (including the strengths and resources of internal staff)</a:t>
            </a:r>
          </a:p>
          <a:p>
            <a:r>
              <a:rPr lang="en-GB" sz="2400" dirty="0"/>
              <a:t>Good planning over time</a:t>
            </a:r>
          </a:p>
          <a:p>
            <a:r>
              <a:rPr lang="en-GB" sz="2400" dirty="0"/>
              <a:t>An understanding of bereavement and loss</a:t>
            </a:r>
          </a:p>
          <a:p>
            <a:r>
              <a:rPr lang="en-GB" sz="2400" dirty="0"/>
              <a:t>An understanding of trauma </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Overview of your response to a Critical Incident</a:t>
            </a:r>
          </a:p>
        </p:txBody>
      </p:sp>
      <p:sp>
        <p:nvSpPr>
          <p:cNvPr id="3" name="Content Placeholder 2"/>
          <p:cNvSpPr>
            <a:spLocks noGrp="1"/>
          </p:cNvSpPr>
          <p:nvPr>
            <p:ph idx="1"/>
          </p:nvPr>
        </p:nvSpPr>
        <p:spPr>
          <a:xfrm>
            <a:off x="762000" y="2209800"/>
            <a:ext cx="7886700" cy="4351338"/>
          </a:xfrm>
        </p:spPr>
        <p:txBody>
          <a:bodyPr>
            <a:normAutofit/>
          </a:bodyPr>
          <a:lstStyle/>
          <a:p>
            <a:r>
              <a:rPr lang="en-GB" sz="2400" dirty="0"/>
              <a:t>Communication</a:t>
            </a:r>
          </a:p>
          <a:p>
            <a:r>
              <a:rPr lang="en-GB" sz="2400" dirty="0"/>
              <a:t>Support</a:t>
            </a:r>
          </a:p>
          <a:p>
            <a:r>
              <a:rPr lang="en-GB" sz="2400" dirty="0"/>
              <a:t>Monitoring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nchester b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524000"/>
            <a:ext cx="4936497"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8600"/>
            <a:ext cx="7772400" cy="914400"/>
          </a:xfrm>
          <a:noFill/>
          <a:ln>
            <a:noFill/>
          </a:ln>
        </p:spPr>
        <p:style>
          <a:lnRef idx="2">
            <a:schemeClr val="accent6"/>
          </a:lnRef>
          <a:fillRef idx="1">
            <a:schemeClr val="lt1"/>
          </a:fillRef>
          <a:effectRef idx="0">
            <a:schemeClr val="accent6"/>
          </a:effectRef>
          <a:fontRef idx="minor">
            <a:schemeClr val="dk1"/>
          </a:fontRef>
        </p:style>
        <p:txBody>
          <a:bodyPr>
            <a:noAutofit/>
          </a:bodyPr>
          <a:lstStyle/>
          <a:p>
            <a:r>
              <a:rPr lang="en-GB" sz="5400" b="1" dirty="0">
                <a:solidFill>
                  <a:schemeClr val="tx1"/>
                </a:solidFill>
              </a:rPr>
              <a:t>Communication </a:t>
            </a:r>
          </a:p>
        </p:txBody>
      </p:sp>
    </p:spTree>
    <p:extLst>
      <p:ext uri="{BB962C8B-B14F-4D97-AF65-F5344CB8AC3E}">
        <p14:creationId xmlns:p14="http://schemas.microsoft.com/office/powerpoint/2010/main" val="416199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65760"/>
            <a:ext cx="7772400" cy="914400"/>
          </a:xfrm>
        </p:spPr>
        <p:txBody>
          <a:bodyPr>
            <a:normAutofit/>
          </a:bodyPr>
          <a:lstStyle/>
          <a:p>
            <a:pPr algn="l"/>
            <a:r>
              <a:rPr lang="en-GB" sz="4000" dirty="0"/>
              <a:t>Initial Response</a:t>
            </a:r>
          </a:p>
        </p:txBody>
      </p:sp>
      <p:sp>
        <p:nvSpPr>
          <p:cNvPr id="7" name="TextBox 6"/>
          <p:cNvSpPr txBox="1"/>
          <p:nvPr/>
        </p:nvSpPr>
        <p:spPr>
          <a:xfrm>
            <a:off x="838200" y="1295400"/>
            <a:ext cx="6172200" cy="4832092"/>
          </a:xfrm>
          <a:prstGeom prst="rect">
            <a:avLst/>
          </a:prstGeom>
          <a:solidFill>
            <a:schemeClr val="bg1">
              <a:alpha val="70000"/>
            </a:schemeClr>
          </a:solidFill>
        </p:spPr>
        <p:txBody>
          <a:bodyPr wrap="square" rtlCol="0">
            <a:spAutoFit/>
          </a:bodyPr>
          <a:lstStyle/>
          <a:p>
            <a:pPr>
              <a:buFont typeface="Wingdings" pitchFamily="2" charset="2"/>
              <a:buChar char="Ø"/>
            </a:pPr>
            <a:endParaRPr lang="en-GB" sz="2200" dirty="0"/>
          </a:p>
          <a:p>
            <a:pPr marL="342900" indent="-342900">
              <a:buFont typeface="Arial" charset="0"/>
              <a:buChar char="•"/>
            </a:pPr>
            <a:r>
              <a:rPr lang="en-GB" sz="2200" dirty="0"/>
              <a:t>Establish a mini team that can support the head teacher to coordinate the response  and support each other</a:t>
            </a:r>
          </a:p>
          <a:p>
            <a:pPr marL="342900" indent="-342900">
              <a:buFont typeface="Arial" charset="0"/>
              <a:buChar char="•"/>
            </a:pPr>
            <a:endParaRPr lang="en-GB" sz="2200" dirty="0"/>
          </a:p>
          <a:p>
            <a:pPr marL="342900" indent="-342900">
              <a:buFont typeface="Arial" charset="0"/>
              <a:buChar char="•"/>
            </a:pPr>
            <a:r>
              <a:rPr lang="en-GB" sz="2200" dirty="0"/>
              <a:t>Establish the facts as best you can from credible sources </a:t>
            </a:r>
          </a:p>
          <a:p>
            <a:pPr marL="342900" indent="-342900">
              <a:buFont typeface="Arial" charset="0"/>
              <a:buChar char="•"/>
            </a:pPr>
            <a:endParaRPr lang="en-GB" sz="2200" dirty="0"/>
          </a:p>
          <a:p>
            <a:pPr marL="342900" indent="-342900">
              <a:buFont typeface="Arial" charset="0"/>
              <a:buChar char="•"/>
            </a:pPr>
            <a:r>
              <a:rPr lang="en-GB" sz="2200" dirty="0"/>
              <a:t> Identify responsibilities in this team</a:t>
            </a:r>
          </a:p>
          <a:p>
            <a:pPr marL="342900" indent="-342900">
              <a:buFont typeface="Arial" charset="0"/>
              <a:buChar char="•"/>
            </a:pPr>
            <a:endParaRPr lang="en-GB" sz="2200" dirty="0"/>
          </a:p>
          <a:p>
            <a:pPr marL="342900" indent="-342900">
              <a:buFont typeface="Arial" charset="0"/>
              <a:buChar char="•"/>
            </a:pPr>
            <a:r>
              <a:rPr lang="en-GB" sz="2200" dirty="0"/>
              <a:t>Communicate to staff, children and parents</a:t>
            </a:r>
          </a:p>
          <a:p>
            <a:pPr marL="342900" indent="-342900">
              <a:buFont typeface="Arial" charset="0"/>
              <a:buChar char="•"/>
            </a:pPr>
            <a:endParaRPr lang="en-GB" sz="2200" dirty="0"/>
          </a:p>
          <a:p>
            <a:pPr marL="342900" indent="-342900">
              <a:buFont typeface="Arial" charset="0"/>
              <a:buChar char="•"/>
            </a:pPr>
            <a:r>
              <a:rPr lang="en-GB" sz="2200" dirty="0"/>
              <a:t>Seek support from external agencies as necessary </a:t>
            </a:r>
          </a:p>
          <a:p>
            <a:pPr>
              <a:buFont typeface="Arial" pitchFamily="34" charset="0"/>
              <a:buChar char="•"/>
            </a:pPr>
            <a:endParaRPr lang="en-GB" sz="2200" dirty="0">
              <a:solidFill>
                <a:schemeClr val="bg2">
                  <a:lumMod val="25000"/>
                </a:schemeClr>
              </a:solidFill>
            </a:endParaRPr>
          </a:p>
        </p:txBody>
      </p:sp>
    </p:spTree>
    <p:extLst>
      <p:ext uri="{BB962C8B-B14F-4D97-AF65-F5344CB8AC3E}">
        <p14:creationId xmlns:p14="http://schemas.microsoft.com/office/powerpoint/2010/main" val="416199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447800"/>
            <a:ext cx="7239000" cy="4524315"/>
          </a:xfrm>
          <a:prstGeom prst="rect">
            <a:avLst/>
          </a:prstGeom>
          <a:solidFill>
            <a:schemeClr val="bg1">
              <a:alpha val="70000"/>
            </a:schemeClr>
          </a:solidFill>
        </p:spPr>
        <p:txBody>
          <a:bodyPr wrap="square" rtlCol="0">
            <a:spAutoFit/>
          </a:bodyPr>
          <a:lstStyle/>
          <a:p>
            <a:pPr marL="342900" indent="-342900">
              <a:buFont typeface="Arial" charset="0"/>
              <a:buChar char="•"/>
            </a:pPr>
            <a:r>
              <a:rPr lang="en-GB" sz="2400" dirty="0"/>
              <a:t>Communicate the facts, school’s response and  designated responsibilities ASAP</a:t>
            </a:r>
          </a:p>
          <a:p>
            <a:pPr marL="342900" indent="-342900">
              <a:buFont typeface="Arial" charset="0"/>
              <a:buChar char="•"/>
            </a:pPr>
            <a:r>
              <a:rPr lang="en-GB" sz="2400" dirty="0"/>
              <a:t>Communicate messages of support, reassurance and safety. Share possible scripts</a:t>
            </a:r>
          </a:p>
          <a:p>
            <a:pPr marL="342900" indent="-342900">
              <a:buFont typeface="Arial" charset="0"/>
              <a:buChar char="•"/>
            </a:pPr>
            <a:r>
              <a:rPr lang="en-GB" sz="2400" dirty="0"/>
              <a:t>Remind staff to be mindful of balance between (1) enabling pupils to express their thoughts and feelings and (2) ensuring a continuation of the usual school routine</a:t>
            </a:r>
          </a:p>
          <a:p>
            <a:pPr marL="342900" indent="-342900">
              <a:buFont typeface="Arial" charset="0"/>
              <a:buChar char="•"/>
            </a:pPr>
            <a:r>
              <a:rPr lang="en-GB" sz="2400" dirty="0"/>
              <a:t>Share monitoring information with relevant members of staff</a:t>
            </a:r>
          </a:p>
          <a:p>
            <a:pPr marL="342900" indent="-342900">
              <a:buFont typeface="Arial" charset="0"/>
              <a:buChar char="•"/>
            </a:pPr>
            <a:r>
              <a:rPr lang="en-GB" sz="2400" dirty="0"/>
              <a:t>Signpost staff to a point of contact within school and external agencies</a:t>
            </a:r>
          </a:p>
        </p:txBody>
      </p:sp>
      <p:sp>
        <p:nvSpPr>
          <p:cNvPr id="12" name="Title 1"/>
          <p:cNvSpPr>
            <a:spLocks noGrp="1"/>
          </p:cNvSpPr>
          <p:nvPr>
            <p:ph type="title"/>
          </p:nvPr>
        </p:nvSpPr>
        <p:spPr>
          <a:xfrm>
            <a:off x="533400" y="304800"/>
            <a:ext cx="8229600" cy="1143000"/>
          </a:xfrm>
        </p:spPr>
        <p:txBody>
          <a:bodyPr>
            <a:noAutofit/>
          </a:bodyPr>
          <a:lstStyle/>
          <a:p>
            <a:r>
              <a:rPr lang="en-GB" sz="4000" b="1" dirty="0"/>
              <a:t>Communicating with Staff</a:t>
            </a:r>
          </a:p>
        </p:txBody>
      </p:sp>
    </p:spTree>
    <p:extLst>
      <p:ext uri="{BB962C8B-B14F-4D97-AF65-F5344CB8AC3E}">
        <p14:creationId xmlns:p14="http://schemas.microsoft.com/office/powerpoint/2010/main" val="238324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7886700" cy="1325563"/>
          </a:xfrm>
        </p:spPr>
        <p:txBody>
          <a:bodyPr rtlCol="0">
            <a:normAutofit/>
          </a:bodyPr>
          <a:lstStyle/>
          <a:p>
            <a:pPr algn="l" fontAlgn="auto">
              <a:spcAft>
                <a:spcPts val="0"/>
              </a:spcAft>
              <a:defRPr/>
            </a:pPr>
            <a:r>
              <a:rPr lang="en-GB" altLang="en-US" dirty="0"/>
              <a:t>Contributors to the training</a:t>
            </a:r>
          </a:p>
        </p:txBody>
      </p:sp>
      <p:sp>
        <p:nvSpPr>
          <p:cNvPr id="3" name="Content Placeholder 2"/>
          <p:cNvSpPr>
            <a:spLocks noGrp="1"/>
          </p:cNvSpPr>
          <p:nvPr>
            <p:ph idx="1"/>
          </p:nvPr>
        </p:nvSpPr>
        <p:spPr>
          <a:xfrm>
            <a:off x="457200" y="1554163"/>
            <a:ext cx="8229600" cy="4525963"/>
          </a:xfrm>
        </p:spPr>
        <p:txBody>
          <a:bodyPr/>
          <a:lstStyle/>
          <a:p>
            <a:r>
              <a:rPr lang="en-GB" sz="1800" dirty="0"/>
              <a:t>Emma </a:t>
            </a:r>
            <a:r>
              <a:rPr lang="en-GB" sz="1800" dirty="0" err="1"/>
              <a:t>Atkiss</a:t>
            </a:r>
            <a:r>
              <a:rPr lang="en-GB" sz="1800" dirty="0"/>
              <a:t>: Senior EP, Wigan</a:t>
            </a:r>
          </a:p>
          <a:p>
            <a:r>
              <a:rPr lang="en-GB" sz="1800" dirty="0"/>
              <a:t>Adam Baron: EP, Salford</a:t>
            </a:r>
          </a:p>
          <a:p>
            <a:r>
              <a:rPr lang="en-GB" sz="1800" dirty="0"/>
              <a:t>Bernice George: Senior Practitioner EP One Education Manchester</a:t>
            </a:r>
          </a:p>
          <a:p>
            <a:r>
              <a:rPr lang="en-GB" sz="1800" dirty="0"/>
              <a:t>Emma Harding: Principal EP Bury</a:t>
            </a:r>
          </a:p>
          <a:p>
            <a:r>
              <a:rPr lang="en-GB" sz="1800" dirty="0"/>
              <a:t>Katie Moran: EP, Cheshire West and Chester</a:t>
            </a:r>
          </a:p>
          <a:p>
            <a:r>
              <a:rPr lang="en-GB" sz="1800" dirty="0"/>
              <a:t>Martin Powell: Lead EP Stockport</a:t>
            </a:r>
          </a:p>
          <a:p>
            <a:r>
              <a:rPr lang="en-GB" sz="1800" dirty="0"/>
              <a:t>Claire Russell: Principal EP Salford</a:t>
            </a:r>
          </a:p>
          <a:p>
            <a:r>
              <a:rPr lang="en-GB" sz="1800" dirty="0"/>
              <a:t>Nadia </a:t>
            </a:r>
            <a:r>
              <a:rPr lang="en-GB" sz="1800" dirty="0" err="1"/>
              <a:t>Tabassum</a:t>
            </a:r>
            <a:r>
              <a:rPr lang="en-GB" sz="1800" dirty="0"/>
              <a:t>: EP, Bury</a:t>
            </a:r>
          </a:p>
          <a:p>
            <a:r>
              <a:rPr lang="en-GB" sz="1800" dirty="0"/>
              <a:t>Rona Taylor: Senior EP, Salford</a:t>
            </a:r>
          </a:p>
          <a:p>
            <a:r>
              <a:rPr lang="en-GB" sz="1800" dirty="0"/>
              <a:t>Nicola West: Principal EP Cheshire East</a:t>
            </a:r>
          </a:p>
          <a:p>
            <a:r>
              <a:rPr lang="en-GB" sz="1800" dirty="0"/>
              <a:t>Corinne Winters: Senior EP Stockport</a:t>
            </a:r>
          </a:p>
          <a:p>
            <a:pPr>
              <a:buNone/>
            </a:pP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733800"/>
            <a:ext cx="1619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2790" y="5054080"/>
            <a:ext cx="1718310" cy="76508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4429877"/>
            <a:ext cx="1910334" cy="52312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321"/>
            <a:ext cx="10058400" cy="1066800"/>
          </a:xfrm>
        </p:spPr>
        <p:txBody>
          <a:bodyPr>
            <a:noAutofit/>
          </a:bodyPr>
          <a:lstStyle/>
          <a:p>
            <a:r>
              <a:rPr lang="en-GB" sz="4000" b="1" dirty="0"/>
              <a:t>Communicating with Parents</a:t>
            </a:r>
          </a:p>
        </p:txBody>
      </p:sp>
      <p:sp>
        <p:nvSpPr>
          <p:cNvPr id="4" name="TextBox 3"/>
          <p:cNvSpPr txBox="1"/>
          <p:nvPr/>
        </p:nvSpPr>
        <p:spPr>
          <a:xfrm>
            <a:off x="685800" y="1447800"/>
            <a:ext cx="7924800" cy="4062651"/>
          </a:xfrm>
          <a:prstGeom prst="rect">
            <a:avLst/>
          </a:prstGeom>
          <a:noFill/>
        </p:spPr>
        <p:txBody>
          <a:bodyPr wrap="square" rtlCol="0">
            <a:spAutoFit/>
          </a:bodyPr>
          <a:lstStyle/>
          <a:p>
            <a:pPr marL="342900" indent="-342900">
              <a:buFont typeface="Arial" charset="0"/>
              <a:buChar char="•"/>
            </a:pPr>
            <a:r>
              <a:rPr lang="en-GB" sz="2400" dirty="0"/>
              <a:t>Acknowledge the incident </a:t>
            </a:r>
          </a:p>
          <a:p>
            <a:pPr marL="342900" indent="-342900">
              <a:buFont typeface="Arial" charset="0"/>
              <a:buChar char="•"/>
            </a:pPr>
            <a:r>
              <a:rPr lang="en-GB" sz="2400" dirty="0"/>
              <a:t>Outline how school are responding</a:t>
            </a:r>
          </a:p>
          <a:p>
            <a:pPr marL="342900" indent="-342900">
              <a:buFont typeface="Arial" charset="0"/>
              <a:buChar char="•"/>
            </a:pPr>
            <a:r>
              <a:rPr lang="en-GB" sz="2400" dirty="0"/>
              <a:t>Share messages of safety and reassurance</a:t>
            </a:r>
          </a:p>
          <a:p>
            <a:pPr marL="342900" indent="-342900">
              <a:buFont typeface="Arial" charset="0"/>
              <a:buChar char="•"/>
            </a:pPr>
            <a:r>
              <a:rPr lang="en-GB" sz="2400" dirty="0"/>
              <a:t>Advise caution on use of social media and sharing of information</a:t>
            </a:r>
          </a:p>
          <a:p>
            <a:pPr marL="342900" indent="-342900">
              <a:buFont typeface="Arial" charset="0"/>
              <a:buChar char="•"/>
            </a:pPr>
            <a:r>
              <a:rPr lang="en-GB" sz="2400" dirty="0"/>
              <a:t>Provide guidance on how to communicate with children </a:t>
            </a:r>
          </a:p>
          <a:p>
            <a:pPr marL="342900" indent="-342900">
              <a:buFont typeface="Arial" charset="0"/>
              <a:buChar char="•"/>
            </a:pPr>
            <a:r>
              <a:rPr lang="en-GB" sz="2400" dirty="0"/>
              <a:t>Encourage parents to consider how they can also look after their own well being </a:t>
            </a:r>
          </a:p>
          <a:p>
            <a:pPr marL="342900" indent="-342900">
              <a:buFont typeface="Arial" charset="0"/>
              <a:buChar char="•"/>
            </a:pPr>
            <a:r>
              <a:rPr lang="en-GB" sz="2400" dirty="0"/>
              <a:t>Convey that support is available if needed and describe the types of support available </a:t>
            </a:r>
          </a:p>
          <a:p>
            <a:endParaRPr lang="en-GB" dirty="0"/>
          </a:p>
        </p:txBody>
      </p:sp>
    </p:spTree>
    <p:extLst>
      <p:ext uri="{BB962C8B-B14F-4D97-AF65-F5344CB8AC3E}">
        <p14:creationId xmlns:p14="http://schemas.microsoft.com/office/powerpoint/2010/main" val="3124561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GB" sz="4000" b="1" dirty="0"/>
              <a:t>Communicating with Children</a:t>
            </a:r>
          </a:p>
        </p:txBody>
      </p:sp>
      <p:sp>
        <p:nvSpPr>
          <p:cNvPr id="7" name="TextBox 6"/>
          <p:cNvSpPr txBox="1"/>
          <p:nvPr/>
        </p:nvSpPr>
        <p:spPr>
          <a:xfrm>
            <a:off x="487680" y="1676400"/>
            <a:ext cx="7650480" cy="3785652"/>
          </a:xfrm>
          <a:prstGeom prst="rect">
            <a:avLst/>
          </a:prstGeom>
          <a:noFill/>
        </p:spPr>
        <p:txBody>
          <a:bodyPr wrap="square" rtlCol="0">
            <a:spAutoFit/>
          </a:bodyPr>
          <a:lstStyle/>
          <a:p>
            <a:pPr marL="342900" indent="-342900">
              <a:buFont typeface="Arial" charset="0"/>
              <a:buChar char="•"/>
            </a:pPr>
            <a:r>
              <a:rPr lang="en-GB" sz="2400" dirty="0"/>
              <a:t>It is very important that the impact of the death is acknowledged</a:t>
            </a:r>
          </a:p>
          <a:p>
            <a:pPr marL="342900" indent="-342900"/>
            <a:endParaRPr lang="en-GB" sz="2400" dirty="0"/>
          </a:p>
          <a:p>
            <a:pPr marL="342900" indent="-342900">
              <a:buFont typeface="Arial" charset="0"/>
              <a:buChar char="•"/>
            </a:pPr>
            <a:r>
              <a:rPr lang="en-GB" sz="2400" dirty="0"/>
              <a:t>Talk using words children understand </a:t>
            </a:r>
          </a:p>
          <a:p>
            <a:pPr marL="342900" indent="-342900"/>
            <a:endParaRPr lang="en-GB" sz="2400" dirty="0"/>
          </a:p>
          <a:p>
            <a:pPr marL="342900" indent="-342900">
              <a:buFont typeface="Arial" charset="0"/>
              <a:buChar char="•"/>
            </a:pPr>
            <a:r>
              <a:rPr lang="en-GB" sz="2400" dirty="0"/>
              <a:t>Answer questions as honestly as you can with sensitivity</a:t>
            </a:r>
          </a:p>
          <a:p>
            <a:pPr marL="342900" indent="-342900"/>
            <a:endParaRPr lang="en-GB" sz="2400" dirty="0"/>
          </a:p>
          <a:p>
            <a:pPr marL="342900" indent="-342900">
              <a:buFont typeface="Arial" charset="0"/>
              <a:buChar char="•"/>
            </a:pPr>
            <a:r>
              <a:rPr lang="en-GB" sz="2400" dirty="0"/>
              <a:t>Follow their lead</a:t>
            </a:r>
          </a:p>
          <a:p>
            <a:pPr marL="342900" indent="-342900"/>
            <a:endParaRPr lang="en-GB" sz="2400" dirty="0"/>
          </a:p>
          <a:p>
            <a:pPr marL="342900" indent="-342900">
              <a:buFont typeface="Arial" charset="0"/>
              <a:buChar char="•"/>
            </a:pPr>
            <a:r>
              <a:rPr lang="en-GB" sz="2400" dirty="0"/>
              <a:t>Acknowledge their feelings</a:t>
            </a:r>
          </a:p>
        </p:txBody>
      </p:sp>
    </p:spTree>
    <p:extLst>
      <p:ext uri="{BB962C8B-B14F-4D97-AF65-F5344CB8AC3E}">
        <p14:creationId xmlns:p14="http://schemas.microsoft.com/office/powerpoint/2010/main" val="3124561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GB" sz="4000" b="1" dirty="0"/>
              <a:t>Communicating with Children</a:t>
            </a:r>
          </a:p>
        </p:txBody>
      </p:sp>
      <p:sp>
        <p:nvSpPr>
          <p:cNvPr id="7" name="TextBox 6"/>
          <p:cNvSpPr txBox="1"/>
          <p:nvPr/>
        </p:nvSpPr>
        <p:spPr>
          <a:xfrm>
            <a:off x="457200" y="1752600"/>
            <a:ext cx="8458200" cy="4401205"/>
          </a:xfrm>
          <a:prstGeom prst="rect">
            <a:avLst/>
          </a:prstGeom>
          <a:noFill/>
        </p:spPr>
        <p:txBody>
          <a:bodyPr wrap="square" rtlCol="0">
            <a:spAutoFit/>
          </a:bodyPr>
          <a:lstStyle/>
          <a:p>
            <a:pPr marL="342900" indent="-342900">
              <a:buFont typeface="Arial" pitchFamily="34" charset="0"/>
              <a:buChar char="•"/>
            </a:pPr>
            <a:r>
              <a:rPr lang="en-GB" sz="2400" dirty="0"/>
              <a:t> </a:t>
            </a:r>
            <a:r>
              <a:rPr lang="en-GB" sz="2800" dirty="0"/>
              <a:t>Ask the child’s input re kind of support </a:t>
            </a:r>
            <a:br>
              <a:rPr lang="en-GB" sz="2800" dirty="0"/>
            </a:br>
            <a:endParaRPr lang="en-GB" sz="2800" dirty="0"/>
          </a:p>
          <a:p>
            <a:pPr marL="342900" indent="-342900">
              <a:buFont typeface="Arial" pitchFamily="34" charset="0"/>
              <a:buChar char="•"/>
            </a:pPr>
            <a:r>
              <a:rPr lang="en-GB" sz="2800" dirty="0"/>
              <a:t>Guide peers about how to support</a:t>
            </a:r>
            <a:br>
              <a:rPr lang="en-GB" sz="2800" dirty="0"/>
            </a:br>
            <a:endParaRPr lang="en-GB" sz="2800" dirty="0"/>
          </a:p>
          <a:p>
            <a:pPr marL="342900" indent="-342900">
              <a:buFont typeface="Arial" pitchFamily="34" charset="0"/>
              <a:buChar char="•"/>
            </a:pPr>
            <a:r>
              <a:rPr lang="en-GB" sz="2800" dirty="0"/>
              <a:t>Think about individualised opportunities for expression</a:t>
            </a:r>
            <a:br>
              <a:rPr lang="en-GB" sz="2800" dirty="0"/>
            </a:br>
            <a:endParaRPr lang="en-GB" sz="2800" dirty="0"/>
          </a:p>
          <a:p>
            <a:pPr marL="342900" indent="-342900">
              <a:buFont typeface="Arial" pitchFamily="34" charset="0"/>
              <a:buChar char="•"/>
            </a:pPr>
            <a:r>
              <a:rPr lang="en-GB" sz="2800" dirty="0"/>
              <a:t>Avoid encouraging children to share accounts of trauma they have   witnessed with peers (to avoid secondary trauma)</a:t>
            </a:r>
          </a:p>
        </p:txBody>
      </p:sp>
    </p:spTree>
    <p:extLst>
      <p:ext uri="{BB962C8B-B14F-4D97-AF65-F5344CB8AC3E}">
        <p14:creationId xmlns:p14="http://schemas.microsoft.com/office/powerpoint/2010/main" val="3124561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81000" y="457200"/>
            <a:ext cx="8229600" cy="216059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indent="0" algn="ctr">
              <a:buNone/>
            </a:pPr>
            <a:r>
              <a:rPr lang="en-GB" dirty="0"/>
              <a:t>Activity:</a:t>
            </a:r>
          </a:p>
          <a:p>
            <a:pPr marL="0" indent="0" algn="ctr">
              <a:buNone/>
            </a:pPr>
            <a:r>
              <a:rPr lang="en-GB" dirty="0"/>
              <a:t>Recall the incident from your initial paired exercise:  what questions might parents /children ask and how would you respond?</a:t>
            </a:r>
          </a:p>
        </p:txBody>
      </p:sp>
      <p:pic>
        <p:nvPicPr>
          <p:cNvPr id="4098" name="Picture 2" descr="Image result for manchester bee graffi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 y="2819400"/>
            <a:ext cx="4326636" cy="27263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anchester bee graffit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6636" y="2819400"/>
            <a:ext cx="4846933" cy="272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2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nchester b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828800"/>
            <a:ext cx="4936497"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63248" y="457200"/>
            <a:ext cx="7772400" cy="1066800"/>
          </a:xfrm>
          <a:noFill/>
          <a:ln>
            <a:noFill/>
          </a:ln>
        </p:spPr>
        <p:style>
          <a:lnRef idx="2">
            <a:schemeClr val="accent6"/>
          </a:lnRef>
          <a:fillRef idx="1">
            <a:schemeClr val="lt1"/>
          </a:fillRef>
          <a:effectRef idx="0">
            <a:schemeClr val="accent6"/>
          </a:effectRef>
          <a:fontRef idx="minor">
            <a:schemeClr val="dk1"/>
          </a:fontRef>
        </p:style>
        <p:txBody>
          <a:bodyPr>
            <a:noAutofit/>
          </a:bodyPr>
          <a:lstStyle/>
          <a:p>
            <a:r>
              <a:rPr lang="en-GB" sz="5400" dirty="0">
                <a:solidFill>
                  <a:schemeClr val="tx1"/>
                </a:solidFill>
              </a:rPr>
              <a:t>Support </a:t>
            </a:r>
          </a:p>
        </p:txBody>
      </p:sp>
    </p:spTree>
    <p:extLst>
      <p:ext uri="{BB962C8B-B14F-4D97-AF65-F5344CB8AC3E}">
        <p14:creationId xmlns:p14="http://schemas.microsoft.com/office/powerpoint/2010/main" val="4161995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GB" sz="4000" dirty="0"/>
              <a:t>Laying the foundations for successful support</a:t>
            </a:r>
          </a:p>
        </p:txBody>
      </p:sp>
      <p:sp>
        <p:nvSpPr>
          <p:cNvPr id="3" name="Rectangle 2"/>
          <p:cNvSpPr/>
          <p:nvPr/>
        </p:nvSpPr>
        <p:spPr>
          <a:xfrm>
            <a:off x="685800" y="2209800"/>
            <a:ext cx="6839606" cy="2677656"/>
          </a:xfrm>
          <a:prstGeom prst="rect">
            <a:avLst/>
          </a:prstGeom>
        </p:spPr>
        <p:txBody>
          <a:bodyPr wrap="square">
            <a:spAutoFit/>
          </a:bodyPr>
          <a:lstStyle/>
          <a:p>
            <a:pPr marL="342900" indent="-342900">
              <a:buFont typeface="Arial" charset="0"/>
              <a:buChar char="•"/>
            </a:pPr>
            <a:r>
              <a:rPr lang="en-GB" sz="2800" dirty="0"/>
              <a:t> Promote whole staff awareness of critical incident support systems</a:t>
            </a:r>
          </a:p>
          <a:p>
            <a:pPr marL="342900" indent="-342900">
              <a:buFont typeface="Arial" charset="0"/>
              <a:buChar char="•"/>
            </a:pPr>
            <a:r>
              <a:rPr lang="en-GB" sz="2800" dirty="0"/>
              <a:t> Psychoeducation </a:t>
            </a:r>
          </a:p>
          <a:p>
            <a:pPr marL="342900" indent="-342900">
              <a:buFont typeface="Arial" charset="0"/>
              <a:buChar char="•"/>
            </a:pPr>
            <a:r>
              <a:rPr lang="en-GB" sz="2800" dirty="0"/>
              <a:t> Active implementation of models of well being in the school </a:t>
            </a:r>
          </a:p>
          <a:p>
            <a:pPr marL="342900" indent="-342900">
              <a:buFont typeface="Arial" charset="0"/>
              <a:buChar char="•"/>
            </a:pPr>
            <a:r>
              <a:rPr lang="en-GB" sz="2800" dirty="0"/>
              <a:t> Staff self care</a:t>
            </a:r>
          </a:p>
        </p:txBody>
      </p:sp>
    </p:spTree>
    <p:extLst>
      <p:ext uri="{BB962C8B-B14F-4D97-AF65-F5344CB8AC3E}">
        <p14:creationId xmlns:p14="http://schemas.microsoft.com/office/powerpoint/2010/main" val="3788316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Who to support?</a:t>
            </a:r>
          </a:p>
        </p:txBody>
      </p:sp>
      <p:sp>
        <p:nvSpPr>
          <p:cNvPr id="3" name="Content Placeholder 2"/>
          <p:cNvSpPr>
            <a:spLocks noGrp="1"/>
          </p:cNvSpPr>
          <p:nvPr>
            <p:ph idx="1"/>
          </p:nvPr>
        </p:nvSpPr>
        <p:spPr/>
        <p:txBody>
          <a:bodyPr>
            <a:normAutofit/>
          </a:bodyPr>
          <a:lstStyle/>
          <a:p>
            <a:r>
              <a:rPr lang="en-GB" dirty="0"/>
              <a:t>Establish self-support</a:t>
            </a:r>
          </a:p>
          <a:p>
            <a:r>
              <a:rPr lang="en-GB" dirty="0"/>
              <a:t>Identify who may be most vulnerable (families, siblings, friends, pupils, staff)</a:t>
            </a:r>
          </a:p>
          <a:p>
            <a:r>
              <a:rPr lang="en-GB" dirty="0"/>
              <a:t>Plan support to those identified</a:t>
            </a:r>
          </a:p>
          <a:p>
            <a:r>
              <a:rPr lang="en-GB" dirty="0"/>
              <a:t>Support plans</a:t>
            </a:r>
          </a:p>
          <a:p>
            <a:r>
              <a:rPr lang="en-GB" dirty="0"/>
              <a:t>Set up a designated room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0520" y="381000"/>
            <a:ext cx="8763000" cy="1524000"/>
          </a:xfrm>
          <a:noFill/>
          <a:ln>
            <a:noFill/>
          </a:ln>
        </p:spPr>
        <p:style>
          <a:lnRef idx="2">
            <a:schemeClr val="accent6"/>
          </a:lnRef>
          <a:fillRef idx="1">
            <a:schemeClr val="lt1"/>
          </a:fillRef>
          <a:effectRef idx="0">
            <a:schemeClr val="accent6"/>
          </a:effectRef>
          <a:fontRef idx="minor">
            <a:schemeClr val="dk1"/>
          </a:fontRef>
        </p:style>
        <p:txBody>
          <a:bodyPr>
            <a:noAutofit/>
          </a:bodyPr>
          <a:lstStyle/>
          <a:p>
            <a:pPr algn="l"/>
            <a:r>
              <a:rPr lang="en-GB" sz="4000" dirty="0">
                <a:ln>
                  <a:solidFill>
                    <a:schemeClr val="bg1"/>
                  </a:solidFill>
                </a:ln>
                <a:solidFill>
                  <a:schemeClr val="tx1"/>
                </a:solidFill>
              </a:rPr>
              <a:t>What support does a school community need following an incident?</a:t>
            </a:r>
          </a:p>
        </p:txBody>
      </p:sp>
      <p:sp>
        <p:nvSpPr>
          <p:cNvPr id="2" name="Rectangle 1"/>
          <p:cNvSpPr/>
          <p:nvPr/>
        </p:nvSpPr>
        <p:spPr>
          <a:xfrm>
            <a:off x="396240" y="2103120"/>
            <a:ext cx="5562600" cy="2677656"/>
          </a:xfrm>
          <a:prstGeom prst="rect">
            <a:avLst/>
          </a:prstGeom>
        </p:spPr>
        <p:txBody>
          <a:bodyPr wrap="square">
            <a:spAutoFit/>
          </a:bodyPr>
          <a:lstStyle/>
          <a:p>
            <a:r>
              <a:rPr lang="en-GB" sz="2400" dirty="0"/>
              <a:t>Promotion of a sense of safety</a:t>
            </a:r>
          </a:p>
          <a:p>
            <a:r>
              <a:rPr lang="en-GB" sz="2400" dirty="0"/>
              <a:t>Promotion of calming</a:t>
            </a:r>
          </a:p>
          <a:p>
            <a:r>
              <a:rPr lang="en-GB" sz="2400" dirty="0"/>
              <a:t>Promotion of self- and community efficacy</a:t>
            </a:r>
          </a:p>
          <a:p>
            <a:r>
              <a:rPr lang="en-GB" sz="2400" dirty="0"/>
              <a:t>Promotion of connectedness</a:t>
            </a:r>
          </a:p>
          <a:p>
            <a:r>
              <a:rPr lang="en-GB" sz="2400" dirty="0"/>
              <a:t>Instilling hope</a:t>
            </a:r>
          </a:p>
          <a:p>
            <a:endParaRPr lang="en-GB" sz="2400" dirty="0"/>
          </a:p>
          <a:p>
            <a:r>
              <a:rPr lang="en-GB" sz="2400" dirty="0"/>
              <a:t>(</a:t>
            </a:r>
            <a:r>
              <a:rPr lang="en-GB" sz="2400" dirty="0" err="1"/>
              <a:t>Hobfall</a:t>
            </a:r>
            <a:r>
              <a:rPr lang="en-GB" sz="2400" dirty="0"/>
              <a:t> et al. 2007)</a:t>
            </a:r>
          </a:p>
        </p:txBody>
      </p:sp>
    </p:spTree>
    <p:extLst>
      <p:ext uri="{BB962C8B-B14F-4D97-AF65-F5344CB8AC3E}">
        <p14:creationId xmlns:p14="http://schemas.microsoft.com/office/powerpoint/2010/main" val="1415236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 to individuals - Activity </a:t>
            </a:r>
          </a:p>
        </p:txBody>
      </p:sp>
      <p:sp>
        <p:nvSpPr>
          <p:cNvPr id="3" name="Content Placeholder 2"/>
          <p:cNvSpPr>
            <a:spLocks noGrp="1"/>
          </p:cNvSpPr>
          <p:nvPr>
            <p:ph idx="1"/>
          </p:nvPr>
        </p:nvSpPr>
        <p:spPr/>
        <p:txBody>
          <a:bodyPr>
            <a:normAutofit/>
          </a:bodyPr>
          <a:lstStyle/>
          <a:p>
            <a:r>
              <a:rPr lang="en-GB" dirty="0">
                <a:cs typeface="Arial" pitchFamily="34" charset="0"/>
              </a:rPr>
              <a:t>Thought shower – With your partner share one or more specific ways you would support a vulnerable pupil in your school, following the sudden death of a friend of theirs</a:t>
            </a:r>
          </a:p>
          <a:p>
            <a:r>
              <a:rPr lang="en-GB" dirty="0">
                <a:cs typeface="Arial" pitchFamily="34" charset="0"/>
              </a:rPr>
              <a:t>See handout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Monitoring</a:t>
            </a:r>
          </a:p>
        </p:txBody>
      </p:sp>
      <p:sp>
        <p:nvSpPr>
          <p:cNvPr id="3" name="Content Placeholder 2"/>
          <p:cNvSpPr>
            <a:spLocks noGrp="1"/>
          </p:cNvSpPr>
          <p:nvPr>
            <p:ph idx="1"/>
          </p:nvPr>
        </p:nvSpPr>
        <p:spPr>
          <a:xfrm>
            <a:off x="628650" y="1721169"/>
            <a:ext cx="7886700" cy="4351338"/>
          </a:xfrm>
        </p:spPr>
        <p:txBody>
          <a:bodyPr>
            <a:normAutofit/>
          </a:bodyPr>
          <a:lstStyle/>
          <a:p>
            <a:r>
              <a:rPr lang="en-GB" sz="2400" dirty="0"/>
              <a:t>Monitor the well-being of those identified as vulnerable.</a:t>
            </a:r>
          </a:p>
          <a:p>
            <a:r>
              <a:rPr lang="en-GB" sz="2400" dirty="0"/>
              <a:t>Use more formal approaches e.g. monitoring matrix if appropriate. </a:t>
            </a:r>
          </a:p>
          <a:p>
            <a:r>
              <a:rPr lang="en-GB" sz="2400" dirty="0"/>
              <a:t>Inform parents/carers their child has been identified and is being monitored and supported.</a:t>
            </a:r>
          </a:p>
          <a:p>
            <a:r>
              <a:rPr lang="en-GB" sz="2400" dirty="0"/>
              <a:t>Refer onto specialist agency if high level of concern. </a:t>
            </a:r>
          </a:p>
          <a:p>
            <a:r>
              <a:rPr lang="en-GB" sz="2400" dirty="0"/>
              <a:t>Monitor social media/ general media.</a:t>
            </a:r>
          </a:p>
          <a:p>
            <a:endParaRPr lang="en-GB" dirty="0"/>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4822"/>
            <a:ext cx="7886700" cy="1325563"/>
          </a:xfrm>
        </p:spPr>
        <p:txBody>
          <a:bodyPr>
            <a:normAutofit/>
          </a:bodyPr>
          <a:lstStyle/>
          <a:p>
            <a:r>
              <a:rPr lang="en-GB" sz="4000" dirty="0"/>
              <a:t>Overview of the training and objectives</a:t>
            </a:r>
          </a:p>
        </p:txBody>
      </p:sp>
      <p:sp>
        <p:nvSpPr>
          <p:cNvPr id="3" name="Content Placeholder 2"/>
          <p:cNvSpPr>
            <a:spLocks noGrp="1"/>
          </p:cNvSpPr>
          <p:nvPr>
            <p:ph idx="1"/>
          </p:nvPr>
        </p:nvSpPr>
        <p:spPr>
          <a:xfrm>
            <a:off x="628650" y="2362200"/>
            <a:ext cx="7886700" cy="4351338"/>
          </a:xfrm>
        </p:spPr>
        <p:txBody>
          <a:bodyPr>
            <a:normAutofit/>
          </a:bodyPr>
          <a:lstStyle/>
          <a:p>
            <a:r>
              <a:rPr lang="en-GB" sz="2400" dirty="0"/>
              <a:t>To enable school leaders to be prepared to manage critical incidents</a:t>
            </a:r>
          </a:p>
          <a:p>
            <a:r>
              <a:rPr lang="en-GB" sz="2400" dirty="0"/>
              <a:t>To enable school leaders to assess their schools strengths and areas for development</a:t>
            </a:r>
          </a:p>
          <a:p>
            <a:r>
              <a:rPr lang="en-GB" sz="2400" dirty="0"/>
              <a:t>To empower school leaders to contain grief and trauma</a:t>
            </a:r>
          </a:p>
          <a:p>
            <a:r>
              <a:rPr lang="en-GB" sz="2400" dirty="0"/>
              <a:t>To develop a city wide network of support</a:t>
            </a:r>
          </a:p>
        </p:txBody>
      </p:sp>
    </p:spTree>
    <p:extLst>
      <p:ext uri="{BB962C8B-B14F-4D97-AF65-F5344CB8AC3E}">
        <p14:creationId xmlns:p14="http://schemas.microsoft.com/office/powerpoint/2010/main" val="3025076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Monitoring Matrix</a:t>
            </a:r>
          </a:p>
        </p:txBody>
      </p:sp>
      <p:graphicFrame>
        <p:nvGraphicFramePr>
          <p:cNvPr id="5" name="Table 4"/>
          <p:cNvGraphicFramePr>
            <a:graphicFrameLocks noGrp="1"/>
          </p:cNvGraphicFramePr>
          <p:nvPr>
            <p:extLst>
              <p:ext uri="{D42A27DB-BD31-4B8C-83A1-F6EECF244321}">
                <p14:modId xmlns:p14="http://schemas.microsoft.com/office/powerpoint/2010/main" val="494121623"/>
              </p:ext>
            </p:extLst>
          </p:nvPr>
        </p:nvGraphicFramePr>
        <p:xfrm>
          <a:off x="643890" y="1524000"/>
          <a:ext cx="6934200" cy="4050671"/>
        </p:xfrm>
        <a:graphic>
          <a:graphicData uri="http://schemas.openxmlformats.org/drawingml/2006/table">
            <a:tbl>
              <a:tblPr/>
              <a:tblGrid>
                <a:gridCol w="848367">
                  <a:extLst>
                    <a:ext uri="{9D8B030D-6E8A-4147-A177-3AD203B41FA5}">
                      <a16:colId xmlns:a16="http://schemas.microsoft.com/office/drawing/2014/main" val="20000"/>
                    </a:ext>
                  </a:extLst>
                </a:gridCol>
                <a:gridCol w="465688">
                  <a:extLst>
                    <a:ext uri="{9D8B030D-6E8A-4147-A177-3AD203B41FA5}">
                      <a16:colId xmlns:a16="http://schemas.microsoft.com/office/drawing/2014/main" val="20001"/>
                    </a:ext>
                  </a:extLst>
                </a:gridCol>
                <a:gridCol w="833830">
                  <a:extLst>
                    <a:ext uri="{9D8B030D-6E8A-4147-A177-3AD203B41FA5}">
                      <a16:colId xmlns:a16="http://schemas.microsoft.com/office/drawing/2014/main" val="20002"/>
                    </a:ext>
                  </a:extLst>
                </a:gridCol>
                <a:gridCol w="757856">
                  <a:extLst>
                    <a:ext uri="{9D8B030D-6E8A-4147-A177-3AD203B41FA5}">
                      <a16:colId xmlns:a16="http://schemas.microsoft.com/office/drawing/2014/main" val="20003"/>
                    </a:ext>
                  </a:extLst>
                </a:gridCol>
                <a:gridCol w="976865">
                  <a:extLst>
                    <a:ext uri="{9D8B030D-6E8A-4147-A177-3AD203B41FA5}">
                      <a16:colId xmlns:a16="http://schemas.microsoft.com/office/drawing/2014/main" val="20004"/>
                    </a:ext>
                  </a:extLst>
                </a:gridCol>
                <a:gridCol w="339066">
                  <a:extLst>
                    <a:ext uri="{9D8B030D-6E8A-4147-A177-3AD203B41FA5}">
                      <a16:colId xmlns:a16="http://schemas.microsoft.com/office/drawing/2014/main" val="20005"/>
                    </a:ext>
                  </a:extLst>
                </a:gridCol>
                <a:gridCol w="339066">
                  <a:extLst>
                    <a:ext uri="{9D8B030D-6E8A-4147-A177-3AD203B41FA5}">
                      <a16:colId xmlns:a16="http://schemas.microsoft.com/office/drawing/2014/main" val="20006"/>
                    </a:ext>
                  </a:extLst>
                </a:gridCol>
                <a:gridCol w="339066">
                  <a:extLst>
                    <a:ext uri="{9D8B030D-6E8A-4147-A177-3AD203B41FA5}">
                      <a16:colId xmlns:a16="http://schemas.microsoft.com/office/drawing/2014/main" val="20007"/>
                    </a:ext>
                  </a:extLst>
                </a:gridCol>
                <a:gridCol w="339066">
                  <a:extLst>
                    <a:ext uri="{9D8B030D-6E8A-4147-A177-3AD203B41FA5}">
                      <a16:colId xmlns:a16="http://schemas.microsoft.com/office/drawing/2014/main" val="20008"/>
                    </a:ext>
                  </a:extLst>
                </a:gridCol>
                <a:gridCol w="339066">
                  <a:extLst>
                    <a:ext uri="{9D8B030D-6E8A-4147-A177-3AD203B41FA5}">
                      <a16:colId xmlns:a16="http://schemas.microsoft.com/office/drawing/2014/main" val="20009"/>
                    </a:ext>
                  </a:extLst>
                </a:gridCol>
                <a:gridCol w="339066">
                  <a:extLst>
                    <a:ext uri="{9D8B030D-6E8A-4147-A177-3AD203B41FA5}">
                      <a16:colId xmlns:a16="http://schemas.microsoft.com/office/drawing/2014/main" val="20010"/>
                    </a:ext>
                  </a:extLst>
                </a:gridCol>
                <a:gridCol w="339066">
                  <a:extLst>
                    <a:ext uri="{9D8B030D-6E8A-4147-A177-3AD203B41FA5}">
                      <a16:colId xmlns:a16="http://schemas.microsoft.com/office/drawing/2014/main" val="20011"/>
                    </a:ext>
                  </a:extLst>
                </a:gridCol>
                <a:gridCol w="339066">
                  <a:extLst>
                    <a:ext uri="{9D8B030D-6E8A-4147-A177-3AD203B41FA5}">
                      <a16:colId xmlns:a16="http://schemas.microsoft.com/office/drawing/2014/main" val="20012"/>
                    </a:ext>
                  </a:extLst>
                </a:gridCol>
                <a:gridCol w="339066">
                  <a:extLst>
                    <a:ext uri="{9D8B030D-6E8A-4147-A177-3AD203B41FA5}">
                      <a16:colId xmlns:a16="http://schemas.microsoft.com/office/drawing/2014/main" val="20013"/>
                    </a:ext>
                  </a:extLst>
                </a:gridCol>
              </a:tblGrid>
              <a:tr h="311590">
                <a:tc rowSpan="2">
                  <a:txBody>
                    <a:bodyPr/>
                    <a:lstStyle/>
                    <a:p>
                      <a:pPr>
                        <a:lnSpc>
                          <a:spcPct val="115000"/>
                        </a:lnSpc>
                        <a:spcAft>
                          <a:spcPts val="0"/>
                        </a:spcAft>
                      </a:pPr>
                      <a:r>
                        <a:rPr lang="en-GB" sz="700" b="1" dirty="0">
                          <a:latin typeface="Arial"/>
                          <a:ea typeface="Calibri"/>
                          <a:cs typeface="Times New Roman"/>
                        </a:rPr>
                        <a:t>Name of Child   </a:t>
                      </a:r>
                      <a:endParaRPr lang="en-GB" sz="600" dirty="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nSpc>
                          <a:spcPct val="115000"/>
                        </a:lnSpc>
                        <a:spcAft>
                          <a:spcPts val="0"/>
                        </a:spcAft>
                      </a:pPr>
                      <a:r>
                        <a:rPr lang="en-GB" sz="700" b="1">
                          <a:latin typeface="Arial"/>
                          <a:ea typeface="Calibri"/>
                          <a:cs typeface="Times New Roman"/>
                        </a:rPr>
                        <a:t>Year  Group</a:t>
                      </a:r>
                      <a:endParaRPr lang="en-GB" sz="60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nSpc>
                          <a:spcPct val="115000"/>
                        </a:lnSpc>
                        <a:spcAft>
                          <a:spcPts val="0"/>
                        </a:spcAft>
                      </a:pPr>
                      <a:r>
                        <a:rPr lang="en-GB" sz="700" b="1">
                          <a:latin typeface="Arial"/>
                          <a:ea typeface="Calibri"/>
                          <a:cs typeface="Times New Roman"/>
                        </a:rPr>
                        <a:t>Reason for</a:t>
                      </a:r>
                      <a:endParaRPr lang="en-GB" sz="600">
                        <a:latin typeface="Calibri"/>
                        <a:ea typeface="Calibri"/>
                        <a:cs typeface="Times New Roman"/>
                      </a:endParaRPr>
                    </a:p>
                    <a:p>
                      <a:pPr>
                        <a:lnSpc>
                          <a:spcPct val="115000"/>
                        </a:lnSpc>
                        <a:spcAft>
                          <a:spcPts val="0"/>
                        </a:spcAft>
                      </a:pPr>
                      <a:r>
                        <a:rPr lang="en-GB" sz="700" b="1">
                          <a:latin typeface="Arial"/>
                          <a:ea typeface="Calibri"/>
                          <a:cs typeface="Times New Roman"/>
                        </a:rPr>
                        <a:t>vulnerability</a:t>
                      </a:r>
                      <a:endParaRPr lang="en-GB" sz="60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nSpc>
                          <a:spcPct val="115000"/>
                        </a:lnSpc>
                        <a:spcAft>
                          <a:spcPts val="0"/>
                        </a:spcAft>
                      </a:pPr>
                      <a:r>
                        <a:rPr lang="en-GB" sz="700" b="1">
                          <a:latin typeface="Arial"/>
                          <a:ea typeface="Calibri"/>
                          <a:cs typeface="Times New Roman"/>
                        </a:rPr>
                        <a:t>Named Adult </a:t>
                      </a:r>
                      <a:endParaRPr lang="en-GB" sz="60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nSpc>
                          <a:spcPct val="115000"/>
                        </a:lnSpc>
                        <a:spcAft>
                          <a:spcPts val="0"/>
                        </a:spcAft>
                      </a:pPr>
                      <a:r>
                        <a:rPr lang="en-GB" sz="700" b="1">
                          <a:latin typeface="Arial"/>
                          <a:ea typeface="Calibri"/>
                          <a:cs typeface="Times New Roman"/>
                        </a:rPr>
                        <a:t>Action to support</a:t>
                      </a:r>
                      <a:endParaRPr lang="en-GB" sz="60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9">
                  <a:txBody>
                    <a:bodyPr/>
                    <a:lstStyle/>
                    <a:p>
                      <a:pPr>
                        <a:lnSpc>
                          <a:spcPct val="115000"/>
                        </a:lnSpc>
                        <a:spcAft>
                          <a:spcPts val="0"/>
                        </a:spcAft>
                      </a:pPr>
                      <a:r>
                        <a:rPr lang="en-GB" sz="700">
                          <a:latin typeface="Arial"/>
                          <a:ea typeface="Calibri"/>
                          <a:cs typeface="Times New Roman"/>
                        </a:rPr>
                        <a:t>  </a:t>
                      </a:r>
                      <a:r>
                        <a:rPr lang="en-GB" sz="700" b="1">
                          <a:latin typeface="Arial"/>
                          <a:ea typeface="Calibri"/>
                          <a:cs typeface="Times New Roman"/>
                        </a:rPr>
                        <a:t>Concern Rating 0-3   (3 = most concerned)</a:t>
                      </a:r>
                      <a:endParaRPr lang="en-GB" sz="60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93477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700">
                          <a:latin typeface="Arial"/>
                          <a:ea typeface="Calibri"/>
                          <a:cs typeface="Times New Roman"/>
                        </a:rPr>
                        <a:t>Date</a:t>
                      </a:r>
                      <a:endParaRPr lang="en-GB" sz="600">
                        <a:latin typeface="Calibri"/>
                        <a:ea typeface="Calibri"/>
                        <a:cs typeface="Times New Roman"/>
                      </a:endParaRPr>
                    </a:p>
                    <a:p>
                      <a:pPr>
                        <a:lnSpc>
                          <a:spcPct val="115000"/>
                        </a:lnSpc>
                        <a:spcAft>
                          <a:spcPts val="0"/>
                        </a:spcAft>
                      </a:pPr>
                      <a:r>
                        <a:rPr lang="en-GB" sz="700">
                          <a:latin typeface="Arial"/>
                          <a:ea typeface="Calibri"/>
                          <a:cs typeface="Times New Roman"/>
                        </a:rPr>
                        <a:t>   /</a:t>
                      </a:r>
                      <a:endParaRPr lang="en-GB" sz="60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n-GB" sz="700">
                          <a:latin typeface="Arial"/>
                          <a:ea typeface="Calibri"/>
                          <a:cs typeface="Times New Roman"/>
                        </a:rPr>
                        <a:t>Date</a:t>
                      </a:r>
                      <a:endParaRPr lang="en-GB" sz="600">
                        <a:latin typeface="Calibri"/>
                        <a:ea typeface="Calibri"/>
                        <a:cs typeface="Times New Roman"/>
                      </a:endParaRPr>
                    </a:p>
                    <a:p>
                      <a:pPr>
                        <a:lnSpc>
                          <a:spcPct val="115000"/>
                        </a:lnSpc>
                        <a:spcAft>
                          <a:spcPts val="0"/>
                        </a:spcAft>
                      </a:pPr>
                      <a:r>
                        <a:rPr lang="en-GB" sz="700">
                          <a:latin typeface="Arial"/>
                          <a:ea typeface="Calibri"/>
                          <a:cs typeface="Times New Roman"/>
                        </a:rPr>
                        <a:t>   /</a:t>
                      </a:r>
                      <a:endParaRPr lang="en-GB" sz="60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n-GB" sz="700">
                          <a:latin typeface="Arial"/>
                          <a:ea typeface="Calibri"/>
                          <a:cs typeface="Times New Roman"/>
                        </a:rPr>
                        <a:t>Date</a:t>
                      </a:r>
                      <a:endParaRPr lang="en-GB" sz="600">
                        <a:latin typeface="Calibri"/>
                        <a:ea typeface="Calibri"/>
                        <a:cs typeface="Times New Roman"/>
                      </a:endParaRPr>
                    </a:p>
                    <a:p>
                      <a:pPr>
                        <a:lnSpc>
                          <a:spcPct val="115000"/>
                        </a:lnSpc>
                        <a:spcAft>
                          <a:spcPts val="0"/>
                        </a:spcAft>
                      </a:pPr>
                      <a:r>
                        <a:rPr lang="en-GB" sz="700">
                          <a:latin typeface="Arial"/>
                          <a:ea typeface="Calibri"/>
                          <a:cs typeface="Times New Roman"/>
                        </a:rPr>
                        <a:t>   /</a:t>
                      </a:r>
                      <a:endParaRPr lang="en-GB" sz="60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n-GB" sz="700">
                          <a:latin typeface="Arial"/>
                          <a:ea typeface="Calibri"/>
                          <a:cs typeface="Times New Roman"/>
                        </a:rPr>
                        <a:t>Date</a:t>
                      </a:r>
                      <a:endParaRPr lang="en-GB" sz="600">
                        <a:latin typeface="Calibri"/>
                        <a:ea typeface="Calibri"/>
                        <a:cs typeface="Times New Roman"/>
                      </a:endParaRPr>
                    </a:p>
                    <a:p>
                      <a:pPr>
                        <a:lnSpc>
                          <a:spcPct val="115000"/>
                        </a:lnSpc>
                        <a:spcAft>
                          <a:spcPts val="0"/>
                        </a:spcAft>
                      </a:pPr>
                      <a:r>
                        <a:rPr lang="en-GB" sz="700">
                          <a:latin typeface="Arial"/>
                          <a:ea typeface="Calibri"/>
                          <a:cs typeface="Times New Roman"/>
                        </a:rPr>
                        <a:t>   /</a:t>
                      </a:r>
                      <a:endParaRPr lang="en-GB" sz="60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n-GB" sz="700">
                          <a:latin typeface="Arial"/>
                          <a:ea typeface="Calibri"/>
                          <a:cs typeface="Times New Roman"/>
                        </a:rPr>
                        <a:t>Date</a:t>
                      </a:r>
                      <a:endParaRPr lang="en-GB" sz="600">
                        <a:latin typeface="Calibri"/>
                        <a:ea typeface="Calibri"/>
                        <a:cs typeface="Times New Roman"/>
                      </a:endParaRPr>
                    </a:p>
                    <a:p>
                      <a:pPr>
                        <a:lnSpc>
                          <a:spcPct val="115000"/>
                        </a:lnSpc>
                        <a:spcAft>
                          <a:spcPts val="0"/>
                        </a:spcAft>
                      </a:pPr>
                      <a:r>
                        <a:rPr lang="en-GB" sz="700">
                          <a:latin typeface="Arial"/>
                          <a:ea typeface="Calibri"/>
                          <a:cs typeface="Times New Roman"/>
                        </a:rPr>
                        <a:t>   /</a:t>
                      </a:r>
                      <a:endParaRPr lang="en-GB" sz="60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n-GB" sz="700">
                          <a:latin typeface="Arial"/>
                          <a:ea typeface="Calibri"/>
                          <a:cs typeface="Times New Roman"/>
                        </a:rPr>
                        <a:t>Date</a:t>
                      </a:r>
                      <a:endParaRPr lang="en-GB" sz="600">
                        <a:latin typeface="Calibri"/>
                        <a:ea typeface="Calibri"/>
                        <a:cs typeface="Times New Roman"/>
                      </a:endParaRPr>
                    </a:p>
                    <a:p>
                      <a:pPr>
                        <a:lnSpc>
                          <a:spcPct val="115000"/>
                        </a:lnSpc>
                        <a:spcAft>
                          <a:spcPts val="0"/>
                        </a:spcAft>
                      </a:pPr>
                      <a:r>
                        <a:rPr lang="en-GB" sz="700">
                          <a:latin typeface="Arial"/>
                          <a:ea typeface="Calibri"/>
                          <a:cs typeface="Times New Roman"/>
                        </a:rPr>
                        <a:t>   /</a:t>
                      </a:r>
                      <a:endParaRPr lang="en-GB" sz="60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n-GB" sz="700">
                          <a:latin typeface="Arial"/>
                          <a:ea typeface="Calibri"/>
                          <a:cs typeface="Times New Roman"/>
                        </a:rPr>
                        <a:t>Date</a:t>
                      </a:r>
                      <a:endParaRPr lang="en-GB" sz="600">
                        <a:latin typeface="Calibri"/>
                        <a:ea typeface="Calibri"/>
                        <a:cs typeface="Times New Roman"/>
                      </a:endParaRPr>
                    </a:p>
                    <a:p>
                      <a:pPr>
                        <a:lnSpc>
                          <a:spcPct val="115000"/>
                        </a:lnSpc>
                        <a:spcAft>
                          <a:spcPts val="0"/>
                        </a:spcAft>
                      </a:pPr>
                      <a:r>
                        <a:rPr lang="en-GB" sz="700">
                          <a:latin typeface="Arial"/>
                          <a:ea typeface="Calibri"/>
                          <a:cs typeface="Times New Roman"/>
                        </a:rPr>
                        <a:t>   /</a:t>
                      </a:r>
                      <a:endParaRPr lang="en-GB" sz="60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n-GB" sz="700">
                          <a:latin typeface="Arial"/>
                          <a:ea typeface="Calibri"/>
                          <a:cs typeface="Times New Roman"/>
                        </a:rPr>
                        <a:t>Date</a:t>
                      </a:r>
                      <a:endParaRPr lang="en-GB" sz="600">
                        <a:latin typeface="Calibri"/>
                        <a:ea typeface="Calibri"/>
                        <a:cs typeface="Times New Roman"/>
                      </a:endParaRPr>
                    </a:p>
                    <a:p>
                      <a:pPr>
                        <a:lnSpc>
                          <a:spcPct val="115000"/>
                        </a:lnSpc>
                        <a:spcAft>
                          <a:spcPts val="0"/>
                        </a:spcAft>
                      </a:pPr>
                      <a:r>
                        <a:rPr lang="en-GB" sz="700">
                          <a:latin typeface="Arial"/>
                          <a:ea typeface="Calibri"/>
                          <a:cs typeface="Times New Roman"/>
                        </a:rPr>
                        <a:t>   /</a:t>
                      </a:r>
                      <a:endParaRPr lang="en-GB" sz="60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n-GB" sz="700">
                          <a:latin typeface="Arial"/>
                          <a:ea typeface="Calibri"/>
                          <a:cs typeface="Times New Roman"/>
                        </a:rPr>
                        <a:t>Date</a:t>
                      </a:r>
                      <a:endParaRPr lang="en-GB" sz="600">
                        <a:latin typeface="Calibri"/>
                        <a:ea typeface="Calibri"/>
                        <a:cs typeface="Times New Roman"/>
                      </a:endParaRPr>
                    </a:p>
                    <a:p>
                      <a:pPr>
                        <a:lnSpc>
                          <a:spcPct val="115000"/>
                        </a:lnSpc>
                        <a:spcAft>
                          <a:spcPts val="0"/>
                        </a:spcAft>
                      </a:pPr>
                      <a:r>
                        <a:rPr lang="en-GB" sz="700">
                          <a:latin typeface="Arial"/>
                          <a:ea typeface="Calibri"/>
                          <a:cs typeface="Times New Roman"/>
                        </a:rPr>
                        <a:t>   /</a:t>
                      </a:r>
                      <a:endParaRPr lang="en-GB" sz="600">
                        <a:latin typeface="Calibri"/>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1"/>
                  </a:ext>
                </a:extLst>
              </a:tr>
              <a:tr h="311590">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1590">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1590">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1590">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1590">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1590">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dirty="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1590">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1590">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1590">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700" dirty="0">
                        <a:latin typeface="Arial"/>
                        <a:ea typeface="Calibri"/>
                        <a:cs typeface="Times New Roman"/>
                      </a:endParaRPr>
                    </a:p>
                  </a:txBody>
                  <a:tcPr marL="40117" marR="40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Services which can support you</a:t>
            </a:r>
          </a:p>
        </p:txBody>
      </p:sp>
      <p:sp>
        <p:nvSpPr>
          <p:cNvPr id="3" name="Content Placeholder 2"/>
          <p:cNvSpPr>
            <a:spLocks noGrp="1"/>
          </p:cNvSpPr>
          <p:nvPr>
            <p:ph idx="1"/>
          </p:nvPr>
        </p:nvSpPr>
        <p:spPr>
          <a:xfrm>
            <a:off x="609600" y="1676400"/>
            <a:ext cx="7886700" cy="4351338"/>
          </a:xfrm>
        </p:spPr>
        <p:txBody>
          <a:bodyPr>
            <a:normAutofit fontScale="77500" lnSpcReduction="20000"/>
          </a:bodyPr>
          <a:lstStyle/>
          <a:p>
            <a:r>
              <a:rPr lang="en-GB" dirty="0"/>
              <a:t>Remember if you have concerns about a child regarding safeguarding, contact The Bridge: </a:t>
            </a:r>
            <a:r>
              <a:rPr lang="en-GB" u="sng" dirty="0"/>
              <a:t>0161 603 4500 /0161 794 8888</a:t>
            </a:r>
          </a:p>
          <a:p>
            <a:r>
              <a:rPr lang="en-GB" dirty="0"/>
              <a:t>Secondary Inclusion Service </a:t>
            </a:r>
          </a:p>
          <a:p>
            <a:r>
              <a:rPr lang="en-GB" dirty="0"/>
              <a:t>Your EP: e.g. for advice/training on strength based conversations</a:t>
            </a:r>
          </a:p>
          <a:p>
            <a:r>
              <a:rPr lang="en-GB" dirty="0"/>
              <a:t>Winston’s Wish</a:t>
            </a:r>
          </a:p>
          <a:p>
            <a:r>
              <a:rPr lang="en-GB" dirty="0"/>
              <a:t>Place to Be</a:t>
            </a:r>
          </a:p>
          <a:p>
            <a:r>
              <a:rPr lang="en-GB" dirty="0"/>
              <a:t>42</a:t>
            </a:r>
            <a:r>
              <a:rPr lang="en-GB" baseline="30000" dirty="0"/>
              <a:t>nd</a:t>
            </a:r>
            <a:r>
              <a:rPr lang="en-GB" dirty="0"/>
              <a:t> Street</a:t>
            </a:r>
          </a:p>
          <a:p>
            <a:r>
              <a:rPr lang="en-GB" dirty="0"/>
              <a:t>Papyrus</a:t>
            </a:r>
          </a:p>
          <a:p>
            <a:r>
              <a:rPr lang="en-GB" dirty="0"/>
              <a:t>Child Bereavement UK</a:t>
            </a:r>
          </a:p>
          <a:p>
            <a:r>
              <a:rPr lang="en-GB" dirty="0"/>
              <a:t>Caritas</a:t>
            </a:r>
          </a:p>
          <a:p>
            <a:r>
              <a:rPr lang="en-GB" dirty="0"/>
              <a:t>CAMHS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Coffee</a:t>
            </a:r>
          </a:p>
        </p:txBody>
      </p:sp>
      <p:sp>
        <p:nvSpPr>
          <p:cNvPr id="3" name="Content Placeholder 2"/>
          <p:cNvSpPr>
            <a:spLocks noGrp="1"/>
          </p:cNvSpPr>
          <p:nvPr>
            <p:ph idx="1"/>
          </p:nvPr>
        </p:nvSpPr>
        <p:spPr/>
        <p:txBody>
          <a:bodyPr/>
          <a:lstStyle/>
          <a:p>
            <a:pPr algn="ctr"/>
            <a:endParaRPr lang="en-GB"/>
          </a:p>
        </p:txBody>
      </p:sp>
      <p:pic>
        <p:nvPicPr>
          <p:cNvPr id="51201" name="Picture 1" descr="C:\Users\rona.taylor\AppData\Local\Microsoft\Windows\Temporary Internet Files\Content.IE5\RYX5FS8W\16196-illustration-of-a-hot-cup-of-coffee-pv[1].png"/>
          <p:cNvPicPr>
            <a:picLocks noChangeAspect="1" noChangeArrowheads="1"/>
          </p:cNvPicPr>
          <p:nvPr/>
        </p:nvPicPr>
        <p:blipFill>
          <a:blip r:embed="rId3" cstate="print"/>
          <a:srcRect/>
          <a:stretch>
            <a:fillRect/>
          </a:stretch>
        </p:blipFill>
        <p:spPr bwMode="auto">
          <a:xfrm>
            <a:off x="2247900" y="1371600"/>
            <a:ext cx="4648200" cy="44196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Bereavement and loss</a:t>
            </a:r>
          </a:p>
        </p:txBody>
      </p:sp>
      <p:sp>
        <p:nvSpPr>
          <p:cNvPr id="3" name="Content Placeholder 2"/>
          <p:cNvSpPr>
            <a:spLocks noGrp="1"/>
          </p:cNvSpPr>
          <p:nvPr>
            <p:ph idx="1"/>
          </p:nvPr>
        </p:nvSpPr>
        <p:spPr/>
        <p:txBody>
          <a:bodyPr/>
          <a:lstStyle/>
          <a:p>
            <a:endParaRPr lang="en-GB" dirty="0"/>
          </a:p>
        </p:txBody>
      </p:sp>
      <p:pic>
        <p:nvPicPr>
          <p:cNvPr id="4" name="Picture 2" descr="Image result for manchester b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828800"/>
            <a:ext cx="4936497"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457200" y="304800"/>
            <a:ext cx="8229600" cy="990600"/>
          </a:xfrm>
        </p:spPr>
        <p:txBody>
          <a:bodyPr>
            <a:normAutofit/>
          </a:bodyPr>
          <a:lstStyle/>
          <a:p>
            <a:pPr eaLnBrk="1" hangingPunct="1"/>
            <a:r>
              <a:rPr lang="en-GB" sz="4000" dirty="0"/>
              <a:t>Developmental Understanding </a:t>
            </a:r>
          </a:p>
        </p:txBody>
      </p:sp>
      <p:sp>
        <p:nvSpPr>
          <p:cNvPr id="13316" name="Content Placeholder 4"/>
          <p:cNvSpPr>
            <a:spLocks noGrp="1"/>
          </p:cNvSpPr>
          <p:nvPr>
            <p:ph idx="1"/>
          </p:nvPr>
        </p:nvSpPr>
        <p:spPr/>
        <p:txBody>
          <a:bodyPr/>
          <a:lstStyle/>
          <a:p>
            <a:pPr eaLnBrk="1" hangingPunct="1"/>
            <a:endParaRPr lang="en-GB"/>
          </a:p>
          <a:p>
            <a:pPr eaLnBrk="1" hangingPunct="1"/>
            <a:endParaRPr lang="en-GB"/>
          </a:p>
        </p:txBody>
      </p:sp>
      <p:graphicFrame>
        <p:nvGraphicFramePr>
          <p:cNvPr id="8" name="Table 7"/>
          <p:cNvGraphicFramePr>
            <a:graphicFrameLocks noGrp="1"/>
          </p:cNvGraphicFramePr>
          <p:nvPr>
            <p:extLst>
              <p:ext uri="{D42A27DB-BD31-4B8C-83A1-F6EECF244321}">
                <p14:modId xmlns:p14="http://schemas.microsoft.com/office/powerpoint/2010/main" val="1608147117"/>
              </p:ext>
            </p:extLst>
          </p:nvPr>
        </p:nvGraphicFramePr>
        <p:xfrm>
          <a:off x="467544" y="1295400"/>
          <a:ext cx="8208912" cy="4585669"/>
        </p:xfrm>
        <a:graphic>
          <a:graphicData uri="http://schemas.openxmlformats.org/drawingml/2006/table">
            <a:tbl>
              <a:tblPr firstRow="1" bandRow="1">
                <a:tableStyleId>{5C22544A-7EE6-4342-B048-85BDC9FD1C3A}</a:tableStyleId>
              </a:tblPr>
              <a:tblGrid>
                <a:gridCol w="2454211">
                  <a:extLst>
                    <a:ext uri="{9D8B030D-6E8A-4147-A177-3AD203B41FA5}">
                      <a16:colId xmlns:a16="http://schemas.microsoft.com/office/drawing/2014/main" val="20000"/>
                    </a:ext>
                  </a:extLst>
                </a:gridCol>
                <a:gridCol w="5754701">
                  <a:extLst>
                    <a:ext uri="{9D8B030D-6E8A-4147-A177-3AD203B41FA5}">
                      <a16:colId xmlns:a16="http://schemas.microsoft.com/office/drawing/2014/main" val="20001"/>
                    </a:ext>
                  </a:extLst>
                </a:gridCol>
              </a:tblGrid>
              <a:tr h="394164">
                <a:tc>
                  <a:txBody>
                    <a:bodyPr/>
                    <a:lstStyle/>
                    <a:p>
                      <a:pPr algn="ctr"/>
                      <a:r>
                        <a:rPr lang="en-GB"/>
                        <a:t>Level</a:t>
                      </a:r>
                    </a:p>
                  </a:txBody>
                  <a:tcPr/>
                </a:tc>
                <a:tc>
                  <a:txBody>
                    <a:bodyPr/>
                    <a:lstStyle/>
                    <a:p>
                      <a:pPr algn="ctr"/>
                      <a:r>
                        <a:rPr lang="en-GB" dirty="0"/>
                        <a:t>Understanding</a:t>
                      </a:r>
                    </a:p>
                  </a:txBody>
                  <a:tcPr/>
                </a:tc>
                <a:extLst>
                  <a:ext uri="{0D108BD9-81ED-4DB2-BD59-A6C34878D82A}">
                    <a16:rowId xmlns:a16="http://schemas.microsoft.com/office/drawing/2014/main" val="10000"/>
                  </a:ext>
                </a:extLst>
              </a:tr>
              <a:tr h="689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a:t>&lt;</a:t>
                      </a:r>
                      <a:r>
                        <a:rPr lang="en-GB" sz="1800" baseline="0"/>
                        <a:t> 2 years</a:t>
                      </a:r>
                      <a:endParaRPr lang="en-GB" sz="1800"/>
                    </a:p>
                    <a:p>
                      <a:pPr algn="ctr"/>
                      <a:endParaRPr lang="en-GB" sz="180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a:t>No cognitive understanding</a:t>
                      </a:r>
                    </a:p>
                    <a:p>
                      <a:pPr algn="ctr"/>
                      <a:r>
                        <a:rPr lang="en-GB" sz="1800"/>
                        <a:t>Fear of separation</a:t>
                      </a:r>
                    </a:p>
                  </a:txBody>
                  <a:tcPr/>
                </a:tc>
                <a:extLst>
                  <a:ext uri="{0D108BD9-81ED-4DB2-BD59-A6C34878D82A}">
                    <a16:rowId xmlns:a16="http://schemas.microsoft.com/office/drawing/2014/main" val="10001"/>
                  </a:ext>
                </a:extLst>
              </a:tr>
              <a:tr h="6938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a:t>3-5 years</a:t>
                      </a:r>
                    </a:p>
                    <a:p>
                      <a:pPr algn="ctr"/>
                      <a:endParaRPr lang="en-GB" sz="1800"/>
                    </a:p>
                  </a:txBody>
                  <a:tcPr/>
                </a:tc>
                <a:tc>
                  <a:txBody>
                    <a:bodyPr/>
                    <a:lstStyle/>
                    <a:p>
                      <a:pPr algn="ctr"/>
                      <a:r>
                        <a:rPr lang="en-GB" sz="1800"/>
                        <a:t>Magical thinking</a:t>
                      </a:r>
                    </a:p>
                    <a:p>
                      <a:pPr algn="ctr"/>
                      <a:r>
                        <a:rPr lang="en-GB" sz="1800"/>
                        <a:t>Vaguely</a:t>
                      </a:r>
                      <a:r>
                        <a:rPr lang="en-GB" sz="1800" baseline="0"/>
                        <a:t> associated with sleep</a:t>
                      </a:r>
                      <a:endParaRPr lang="en-GB" sz="1800"/>
                    </a:p>
                  </a:txBody>
                  <a:tcPr/>
                </a:tc>
                <a:extLst>
                  <a:ext uri="{0D108BD9-81ED-4DB2-BD59-A6C34878D82A}">
                    <a16:rowId xmlns:a16="http://schemas.microsoft.com/office/drawing/2014/main" val="10002"/>
                  </a:ext>
                </a:extLst>
              </a:tr>
              <a:tr h="898218">
                <a:tc>
                  <a:txBody>
                    <a:bodyPr/>
                    <a:lstStyle/>
                    <a:p>
                      <a:pPr algn="ctr"/>
                      <a:r>
                        <a:rPr lang="en-GB" sz="1800"/>
                        <a:t>6-7 years</a:t>
                      </a:r>
                    </a:p>
                  </a:txBody>
                  <a:tcPr/>
                </a:tc>
                <a:tc>
                  <a:txBody>
                    <a:bodyPr/>
                    <a:lstStyle/>
                    <a:p>
                      <a:pPr algn="ctr"/>
                      <a:r>
                        <a:rPr lang="en-GB" sz="1800"/>
                        <a:t>May be some magical thinking</a:t>
                      </a:r>
                    </a:p>
                    <a:p>
                      <a:pPr algn="ctr"/>
                      <a:r>
                        <a:rPr lang="en-GB" sz="1800"/>
                        <a:t>Death is final</a:t>
                      </a:r>
                    </a:p>
                    <a:p>
                      <a:pPr algn="ctr"/>
                      <a:r>
                        <a:rPr lang="en-GB" sz="1800"/>
                        <a:t>Personification</a:t>
                      </a:r>
                      <a:r>
                        <a:rPr lang="en-GB" sz="1800" baseline="0"/>
                        <a:t> of death</a:t>
                      </a:r>
                      <a:endParaRPr lang="en-GB" sz="1800"/>
                    </a:p>
                  </a:txBody>
                  <a:tcPr/>
                </a:tc>
                <a:extLst>
                  <a:ext uri="{0D108BD9-81ED-4DB2-BD59-A6C34878D82A}">
                    <a16:rowId xmlns:a16="http://schemas.microsoft.com/office/drawing/2014/main" val="10003"/>
                  </a:ext>
                </a:extLst>
              </a:tr>
              <a:tr h="430589">
                <a:tc>
                  <a:txBody>
                    <a:bodyPr/>
                    <a:lstStyle/>
                    <a:p>
                      <a:pPr algn="ctr"/>
                      <a:r>
                        <a:rPr lang="en-GB" sz="1800"/>
                        <a:t>8-11</a:t>
                      </a:r>
                      <a:r>
                        <a:rPr lang="en-GB" sz="1800" baseline="0"/>
                        <a:t> years</a:t>
                      </a:r>
                      <a:endParaRPr lang="en-GB" sz="1800"/>
                    </a:p>
                  </a:txBody>
                  <a:tcPr/>
                </a:tc>
                <a:tc>
                  <a:txBody>
                    <a:bodyPr/>
                    <a:lstStyle/>
                    <a:p>
                      <a:pPr algn="ctr"/>
                      <a:r>
                        <a:rPr lang="en-GB" sz="1800"/>
                        <a:t>Realise</a:t>
                      </a:r>
                      <a:r>
                        <a:rPr lang="en-GB" sz="1800" baseline="0"/>
                        <a:t> it can happen to them</a:t>
                      </a:r>
                    </a:p>
                    <a:p>
                      <a:pPr algn="ctr"/>
                      <a:r>
                        <a:rPr lang="en-GB" sz="1800" baseline="0"/>
                        <a:t>Lack full understanding</a:t>
                      </a:r>
                    </a:p>
                    <a:p>
                      <a:pPr algn="ctr"/>
                      <a:r>
                        <a:rPr lang="en-GB" sz="1800"/>
                        <a:t>Perhaps more anxiety, bravado, jokes</a:t>
                      </a:r>
                    </a:p>
                    <a:p>
                      <a:pPr algn="ctr"/>
                      <a:r>
                        <a:rPr lang="en-GB" sz="1800"/>
                        <a:t>Want to know all the details</a:t>
                      </a:r>
                    </a:p>
                  </a:txBody>
                  <a:tcPr/>
                </a:tc>
                <a:extLst>
                  <a:ext uri="{0D108BD9-81ED-4DB2-BD59-A6C34878D82A}">
                    <a16:rowId xmlns:a16="http://schemas.microsoft.com/office/drawing/2014/main" val="10004"/>
                  </a:ext>
                </a:extLst>
              </a:tr>
              <a:tr h="704742">
                <a:tc>
                  <a:txBody>
                    <a:bodyPr/>
                    <a:lstStyle/>
                    <a:p>
                      <a:pPr algn="ctr"/>
                      <a:r>
                        <a:rPr lang="en-GB" sz="1800"/>
                        <a:t>Adolescence</a:t>
                      </a:r>
                    </a:p>
                  </a:txBody>
                  <a:tcPr/>
                </a:tc>
                <a:tc>
                  <a:txBody>
                    <a:bodyPr/>
                    <a:lstStyle/>
                    <a:p>
                      <a:pPr algn="ctr"/>
                      <a:r>
                        <a:rPr lang="en-GB" sz="1800" dirty="0"/>
                        <a:t>Understand death</a:t>
                      </a:r>
                      <a:r>
                        <a:rPr lang="en-GB" sz="1800" baseline="0" dirty="0"/>
                        <a:t> in a logical manner</a:t>
                      </a:r>
                    </a:p>
                    <a:p>
                      <a:pPr algn="ctr"/>
                      <a:r>
                        <a:rPr lang="en-GB" sz="1800" baseline="0" dirty="0"/>
                        <a:t>Ask more questions</a:t>
                      </a:r>
                      <a:endParaRPr lang="en-GB" sz="1800"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itle 9"/>
          <p:cNvSpPr>
            <a:spLocks noGrp="1"/>
          </p:cNvSpPr>
          <p:nvPr>
            <p:ph type="title"/>
          </p:nvPr>
        </p:nvSpPr>
        <p:spPr>
          <a:xfrm>
            <a:off x="472440" y="458569"/>
            <a:ext cx="8229600" cy="646331"/>
          </a:xfrm>
        </p:spPr>
        <p:txBody>
          <a:bodyPr>
            <a:spAutoFit/>
          </a:bodyPr>
          <a:lstStyle/>
          <a:p>
            <a:pPr eaLnBrk="1" hangingPunct="1"/>
            <a:r>
              <a:rPr lang="en-GB" sz="4000" dirty="0"/>
              <a:t>Factors that Affect Response</a:t>
            </a:r>
          </a:p>
        </p:txBody>
      </p:sp>
      <p:sp>
        <p:nvSpPr>
          <p:cNvPr id="7" name="Content Placeholder 6"/>
          <p:cNvSpPr>
            <a:spLocks noGrp="1"/>
          </p:cNvSpPr>
          <p:nvPr>
            <p:ph idx="1"/>
          </p:nvPr>
        </p:nvSpPr>
        <p:spPr>
          <a:xfrm>
            <a:off x="472440" y="1332131"/>
            <a:ext cx="8229600" cy="4413886"/>
          </a:xfrm>
        </p:spPr>
        <p:txBody>
          <a:bodyPr numCol="2" rtlCol="0">
            <a:noAutofit/>
          </a:bodyPr>
          <a:lstStyle/>
          <a:p>
            <a:pPr eaLnBrk="1" fontAlgn="auto" hangingPunct="1">
              <a:spcAft>
                <a:spcPts val="0"/>
              </a:spcAft>
              <a:buFont typeface="Arial" panose="020B0604020202020204" pitchFamily="34" charset="0"/>
              <a:buChar char="•"/>
              <a:defRPr/>
            </a:pPr>
            <a:r>
              <a:rPr lang="en-GB" sz="1800" b="1" dirty="0">
                <a:ea typeface="Verdana" pitchFamily="34" charset="0"/>
                <a:cs typeface="Verdana" pitchFamily="34" charset="0"/>
              </a:rPr>
              <a:t>Child</a:t>
            </a:r>
          </a:p>
          <a:p>
            <a:pPr marL="171450" indent="-171450" eaLnBrk="1" fontAlgn="auto" hangingPunct="1">
              <a:spcAft>
                <a:spcPts val="0"/>
              </a:spcAft>
              <a:buFontTx/>
              <a:buChar char="-"/>
              <a:defRPr/>
            </a:pPr>
            <a:r>
              <a:rPr lang="en-GB" sz="1800" dirty="0">
                <a:ea typeface="Verdana" pitchFamily="34" charset="0"/>
                <a:cs typeface="Verdana" pitchFamily="34" charset="0"/>
              </a:rPr>
              <a:t>Relationship with deceased person</a:t>
            </a:r>
          </a:p>
          <a:p>
            <a:pPr marL="171450" indent="-171450" eaLnBrk="1" fontAlgn="auto" hangingPunct="1">
              <a:spcAft>
                <a:spcPts val="0"/>
              </a:spcAft>
              <a:buFontTx/>
              <a:buChar char="-"/>
              <a:defRPr/>
            </a:pPr>
            <a:r>
              <a:rPr lang="en-GB" sz="1800" dirty="0">
                <a:ea typeface="Verdana" pitchFamily="34" charset="0"/>
                <a:cs typeface="Verdana" pitchFamily="34" charset="0"/>
              </a:rPr>
              <a:t>Past experience of loss</a:t>
            </a:r>
          </a:p>
          <a:p>
            <a:pPr marL="171450" indent="-171450" eaLnBrk="1" fontAlgn="auto" hangingPunct="1">
              <a:spcAft>
                <a:spcPts val="0"/>
              </a:spcAft>
              <a:buFontTx/>
              <a:buChar char="-"/>
              <a:defRPr/>
            </a:pPr>
            <a:r>
              <a:rPr lang="en-GB" sz="1800" dirty="0">
                <a:ea typeface="Verdana" pitchFamily="34" charset="0"/>
                <a:cs typeface="Verdana" pitchFamily="34" charset="0"/>
              </a:rPr>
              <a:t>Resilience</a:t>
            </a:r>
          </a:p>
          <a:p>
            <a:pPr marL="171450" indent="-171450" eaLnBrk="1" fontAlgn="auto" hangingPunct="1">
              <a:spcAft>
                <a:spcPts val="0"/>
              </a:spcAft>
              <a:buFontTx/>
              <a:buChar char="-"/>
              <a:defRPr/>
            </a:pPr>
            <a:r>
              <a:rPr lang="en-GB" sz="1800" dirty="0">
                <a:ea typeface="Verdana" pitchFamily="34" charset="0"/>
                <a:cs typeface="Verdana" pitchFamily="34" charset="0"/>
              </a:rPr>
              <a:t>Developmental level </a:t>
            </a:r>
          </a:p>
          <a:p>
            <a:pPr marL="171450" indent="-171450" eaLnBrk="1" fontAlgn="auto" hangingPunct="1">
              <a:spcAft>
                <a:spcPts val="0"/>
              </a:spcAft>
              <a:buFontTx/>
              <a:buChar char="-"/>
              <a:defRPr/>
            </a:pPr>
            <a:r>
              <a:rPr lang="en-GB" sz="1800" dirty="0">
                <a:ea typeface="Verdana" pitchFamily="34" charset="0"/>
                <a:cs typeface="Verdana" pitchFamily="34" charset="0"/>
              </a:rPr>
              <a:t>SEN</a:t>
            </a:r>
          </a:p>
          <a:p>
            <a:pPr marL="171450" indent="-171450" eaLnBrk="1" fontAlgn="auto" hangingPunct="1">
              <a:spcAft>
                <a:spcPts val="0"/>
              </a:spcAft>
              <a:buFontTx/>
              <a:buChar char="-"/>
              <a:defRPr/>
            </a:pPr>
            <a:endParaRPr lang="en-GB" sz="1800" dirty="0">
              <a:ea typeface="Verdana" pitchFamily="34" charset="0"/>
              <a:cs typeface="Verdana" pitchFamily="34" charset="0"/>
            </a:endParaRPr>
          </a:p>
          <a:p>
            <a:pPr eaLnBrk="1" fontAlgn="auto" hangingPunct="1">
              <a:spcAft>
                <a:spcPts val="0"/>
              </a:spcAft>
              <a:buFont typeface="Arial" panose="020B0604020202020204" pitchFamily="34" charset="0"/>
              <a:buChar char="•"/>
              <a:defRPr/>
            </a:pPr>
            <a:r>
              <a:rPr lang="en-GB" sz="1800" b="1" dirty="0">
                <a:ea typeface="Verdana" pitchFamily="34" charset="0"/>
                <a:cs typeface="Verdana" pitchFamily="34" charset="0"/>
              </a:rPr>
              <a:t>Circumstances</a:t>
            </a:r>
          </a:p>
          <a:p>
            <a:pPr marL="171450" indent="-171450" eaLnBrk="1" fontAlgn="auto" hangingPunct="1">
              <a:spcAft>
                <a:spcPts val="0"/>
              </a:spcAft>
              <a:buFontTx/>
              <a:buChar char="-"/>
              <a:defRPr/>
            </a:pPr>
            <a:r>
              <a:rPr lang="en-GB" sz="1800" dirty="0">
                <a:ea typeface="Verdana" pitchFamily="34" charset="0"/>
                <a:cs typeface="Verdana" pitchFamily="34" charset="0"/>
              </a:rPr>
              <a:t>How death/loss occurred</a:t>
            </a:r>
          </a:p>
          <a:p>
            <a:pPr marL="171450" indent="-171450" eaLnBrk="1" fontAlgn="auto" hangingPunct="1">
              <a:spcAft>
                <a:spcPts val="0"/>
              </a:spcAft>
              <a:buFontTx/>
              <a:buChar char="-"/>
              <a:defRPr/>
            </a:pPr>
            <a:r>
              <a:rPr lang="en-GB" sz="1800" dirty="0">
                <a:ea typeface="Verdana" pitchFamily="34" charset="0"/>
                <a:cs typeface="Verdana" pitchFamily="34" charset="0"/>
              </a:rPr>
              <a:t>Opportunities to express grief</a:t>
            </a:r>
          </a:p>
          <a:p>
            <a:pPr marL="171450" indent="-171450" eaLnBrk="1" fontAlgn="auto" hangingPunct="1">
              <a:spcAft>
                <a:spcPts val="0"/>
              </a:spcAft>
              <a:buFontTx/>
              <a:buChar char="-"/>
              <a:defRPr/>
            </a:pPr>
            <a:r>
              <a:rPr lang="en-GB" sz="1800" dirty="0">
                <a:ea typeface="Verdana" pitchFamily="34" charset="0"/>
                <a:cs typeface="Verdana" pitchFamily="34" charset="0"/>
              </a:rPr>
              <a:t>How the news was given</a:t>
            </a:r>
          </a:p>
          <a:p>
            <a:pPr eaLnBrk="1" fontAlgn="auto" hangingPunct="1">
              <a:spcAft>
                <a:spcPts val="0"/>
              </a:spcAft>
              <a:buFont typeface="Arial" panose="020B0604020202020204" pitchFamily="34" charset="0"/>
              <a:buChar char="•"/>
              <a:defRPr/>
            </a:pPr>
            <a:r>
              <a:rPr lang="en-GB" sz="1800" b="1" dirty="0">
                <a:ea typeface="Verdana" pitchFamily="34" charset="0"/>
                <a:cs typeface="Verdana" pitchFamily="34" charset="0"/>
              </a:rPr>
              <a:t>Environment</a:t>
            </a:r>
          </a:p>
          <a:p>
            <a:pPr marL="171450" indent="-171450" eaLnBrk="1" fontAlgn="auto" hangingPunct="1">
              <a:spcAft>
                <a:spcPts val="0"/>
              </a:spcAft>
              <a:buFontTx/>
              <a:buChar char="-"/>
              <a:defRPr/>
            </a:pPr>
            <a:r>
              <a:rPr lang="en-GB" sz="1800" dirty="0">
                <a:ea typeface="Verdana" pitchFamily="34" charset="0"/>
                <a:cs typeface="Verdana" pitchFamily="34" charset="0"/>
              </a:rPr>
              <a:t>Home and family/community</a:t>
            </a:r>
          </a:p>
          <a:p>
            <a:pPr marL="171450" indent="-171450" eaLnBrk="1" fontAlgn="auto" hangingPunct="1">
              <a:spcAft>
                <a:spcPts val="0"/>
              </a:spcAft>
              <a:buFontTx/>
              <a:buChar char="-"/>
              <a:defRPr/>
            </a:pPr>
            <a:r>
              <a:rPr lang="en-GB" sz="1800" dirty="0">
                <a:ea typeface="Verdana" pitchFamily="34" charset="0"/>
                <a:cs typeface="Verdana" pitchFamily="34" charset="0"/>
              </a:rPr>
              <a:t>Support from family/community</a:t>
            </a:r>
          </a:p>
          <a:p>
            <a:pPr marL="171450" indent="-171450" eaLnBrk="1" fontAlgn="auto" hangingPunct="1">
              <a:spcAft>
                <a:spcPts val="0"/>
              </a:spcAft>
              <a:buFontTx/>
              <a:buChar char="-"/>
              <a:defRPr/>
            </a:pPr>
            <a:r>
              <a:rPr lang="en-GB" sz="1800" dirty="0">
                <a:ea typeface="Verdana" pitchFamily="34" charset="0"/>
                <a:cs typeface="Verdana" pitchFamily="34" charset="0"/>
              </a:rPr>
              <a:t>Faith and cultural perspectives                                             </a:t>
            </a:r>
          </a:p>
          <a:p>
            <a:pPr marL="171450" indent="-171450" eaLnBrk="1" fontAlgn="auto" hangingPunct="1">
              <a:spcAft>
                <a:spcPts val="0"/>
              </a:spcAft>
              <a:buFont typeface="Arial" panose="020B0604020202020204" pitchFamily="34" charset="0"/>
              <a:buNone/>
              <a:defRPr/>
            </a:pPr>
            <a:r>
              <a:rPr lang="en-GB" sz="1800" dirty="0">
                <a:latin typeface="Verdana" pitchFamily="34" charset="0"/>
                <a:ea typeface="Verdana" pitchFamily="34" charset="0"/>
                <a:cs typeface="Verdana" pitchFamily="34" charset="0"/>
              </a:rPr>
              <a:t>	</a:t>
            </a:r>
          </a:p>
          <a:p>
            <a:pPr marL="171450" indent="-171450" eaLnBrk="1" fontAlgn="auto" hangingPunct="1">
              <a:spcAft>
                <a:spcPts val="0"/>
              </a:spcAft>
              <a:buFont typeface="Arial" panose="020B0604020202020204" pitchFamily="34" charset="0"/>
              <a:buNone/>
              <a:defRPr/>
            </a:pPr>
            <a:r>
              <a:rPr lang="en-GB" sz="1800" b="1" dirty="0">
                <a:ea typeface="Verdana" pitchFamily="34" charset="0"/>
                <a:cs typeface="Verdana" pitchFamily="34" charset="0"/>
              </a:rPr>
              <a:t>(Erica Brown)</a:t>
            </a:r>
          </a:p>
          <a:p>
            <a:pPr eaLnBrk="1" fontAlgn="auto" hangingPunct="1">
              <a:spcAft>
                <a:spcPts val="0"/>
              </a:spcAft>
              <a:buFont typeface="Arial" panose="020B0604020202020204" pitchFamily="34" charset="0"/>
              <a:buChar char="•"/>
              <a:defRPr/>
            </a:pPr>
            <a:endParaRPr lang="en-GB" sz="1800" dirty="0"/>
          </a:p>
        </p:txBody>
      </p:sp>
      <p:sp>
        <p:nvSpPr>
          <p:cNvPr id="16388" name="Rectangle 7"/>
          <p:cNvSpPr>
            <a:spLocks noChangeArrowheads="1"/>
          </p:cNvSpPr>
          <p:nvPr/>
        </p:nvSpPr>
        <p:spPr bwMode="auto">
          <a:xfrm>
            <a:off x="228600" y="1295400"/>
            <a:ext cx="2057400" cy="369888"/>
          </a:xfrm>
          <a:prstGeom prst="rect">
            <a:avLst/>
          </a:prstGeom>
          <a:noFill/>
          <a:ln w="9525">
            <a:noFill/>
            <a:miter lim="800000"/>
            <a:headEnd/>
            <a:tailEnd/>
          </a:ln>
        </p:spPr>
        <p:txBody>
          <a:bodyPr>
            <a:spAutoFit/>
          </a:bodyPr>
          <a:lstStyle/>
          <a:p>
            <a:endParaRPr lang="en-GB" b="1">
              <a:latin typeface="Calibri" pitchFamily="34" charset="0"/>
            </a:endParaRPr>
          </a:p>
        </p:txBody>
      </p:sp>
      <p:sp>
        <p:nvSpPr>
          <p:cNvPr id="16389" name="Rectangle 8"/>
          <p:cNvSpPr>
            <a:spLocks noChangeArrowheads="1"/>
          </p:cNvSpPr>
          <p:nvPr/>
        </p:nvSpPr>
        <p:spPr bwMode="auto">
          <a:xfrm>
            <a:off x="609600" y="914400"/>
            <a:ext cx="8153400" cy="523875"/>
          </a:xfrm>
          <a:prstGeom prst="rect">
            <a:avLst/>
          </a:prstGeom>
          <a:noFill/>
          <a:ln w="9525">
            <a:noFill/>
            <a:miter lim="800000"/>
            <a:headEnd/>
            <a:tailEnd/>
          </a:ln>
        </p:spPr>
        <p:txBody>
          <a:bodyPr>
            <a:spAutoFit/>
          </a:bodyPr>
          <a:lstStyle/>
          <a:p>
            <a:endParaRPr lang="en-GB" sz="2800">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itle 9"/>
          <p:cNvSpPr>
            <a:spLocks noGrp="1"/>
          </p:cNvSpPr>
          <p:nvPr>
            <p:ph type="title"/>
          </p:nvPr>
        </p:nvSpPr>
        <p:spPr>
          <a:xfrm>
            <a:off x="457200" y="799382"/>
            <a:ext cx="8229600" cy="646331"/>
          </a:xfrm>
        </p:spPr>
        <p:txBody>
          <a:bodyPr>
            <a:spAutoFit/>
          </a:bodyPr>
          <a:lstStyle/>
          <a:p>
            <a:pPr eaLnBrk="1" hangingPunct="1"/>
            <a:r>
              <a:rPr lang="en-GB" altLang="en-US" sz="4000" dirty="0"/>
              <a:t>Cultural Differences </a:t>
            </a:r>
            <a:endParaRPr lang="en-GB" sz="4000" dirty="0"/>
          </a:p>
        </p:txBody>
      </p:sp>
      <p:sp>
        <p:nvSpPr>
          <p:cNvPr id="17411" name="Content Placeholder 6"/>
          <p:cNvSpPr>
            <a:spLocks noGrp="1"/>
          </p:cNvSpPr>
          <p:nvPr>
            <p:ph idx="1"/>
          </p:nvPr>
        </p:nvSpPr>
        <p:spPr>
          <a:xfrm>
            <a:off x="457200" y="1715536"/>
            <a:ext cx="8229600" cy="5410200"/>
          </a:xfrm>
        </p:spPr>
        <p:txBody>
          <a:bodyPr>
            <a:normAutofit/>
          </a:bodyPr>
          <a:lstStyle/>
          <a:p>
            <a:pPr eaLnBrk="1" hangingPunct="1"/>
            <a:r>
              <a:rPr lang="en-US" altLang="en-US" sz="2400" dirty="0">
                <a:ea typeface="Verdana" pitchFamily="34" charset="0"/>
                <a:cs typeface="Verdana" pitchFamily="34" charset="0"/>
              </a:rPr>
              <a:t>Take into careful consideration the child’s home culture.  It may be useful to liaise with the child’s parents to find out how their culture typically grieves.  </a:t>
            </a:r>
          </a:p>
          <a:p>
            <a:pPr eaLnBrk="1" hangingPunct="1"/>
            <a:endParaRPr lang="en-US" altLang="en-US" sz="2400" dirty="0">
              <a:ea typeface="Verdana" pitchFamily="34" charset="0"/>
              <a:cs typeface="Verdana" pitchFamily="34" charset="0"/>
            </a:endParaRPr>
          </a:p>
          <a:p>
            <a:pPr eaLnBrk="1" hangingPunct="1"/>
            <a:r>
              <a:rPr lang="en-US" altLang="en-US" sz="2400" dirty="0">
                <a:ea typeface="Verdana" pitchFamily="34" charset="0"/>
                <a:cs typeface="Verdana" pitchFamily="34" charset="0"/>
              </a:rPr>
              <a:t>Cultures and individuals have their own way of grieving.  There is no ‘standard’ way of grieving.</a:t>
            </a:r>
          </a:p>
        </p:txBody>
      </p:sp>
      <p:sp>
        <p:nvSpPr>
          <p:cNvPr id="17412" name="Rectangle 7"/>
          <p:cNvSpPr>
            <a:spLocks noChangeArrowheads="1"/>
          </p:cNvSpPr>
          <p:nvPr/>
        </p:nvSpPr>
        <p:spPr bwMode="auto">
          <a:xfrm>
            <a:off x="228600" y="1295400"/>
            <a:ext cx="2057400" cy="369888"/>
          </a:xfrm>
          <a:prstGeom prst="rect">
            <a:avLst/>
          </a:prstGeom>
          <a:noFill/>
          <a:ln w="9525">
            <a:noFill/>
            <a:miter lim="800000"/>
            <a:headEnd/>
            <a:tailEnd/>
          </a:ln>
        </p:spPr>
        <p:txBody>
          <a:bodyPr>
            <a:spAutoFit/>
          </a:bodyPr>
          <a:lstStyle/>
          <a:p>
            <a:endParaRPr lang="en-GB" b="1">
              <a:latin typeface="Calibri" pitchFamily="34" charset="0"/>
            </a:endParaRPr>
          </a:p>
        </p:txBody>
      </p:sp>
      <p:sp>
        <p:nvSpPr>
          <p:cNvPr id="17413" name="Rectangle 8"/>
          <p:cNvSpPr>
            <a:spLocks noChangeArrowheads="1"/>
          </p:cNvSpPr>
          <p:nvPr/>
        </p:nvSpPr>
        <p:spPr bwMode="auto">
          <a:xfrm>
            <a:off x="609600" y="1066800"/>
            <a:ext cx="8153400" cy="523875"/>
          </a:xfrm>
          <a:prstGeom prst="rect">
            <a:avLst/>
          </a:prstGeom>
          <a:noFill/>
          <a:ln w="9525">
            <a:noFill/>
            <a:miter lim="800000"/>
            <a:headEnd/>
            <a:tailEnd/>
          </a:ln>
        </p:spPr>
        <p:txBody>
          <a:bodyPr>
            <a:spAutoFit/>
          </a:bodyPr>
          <a:lstStyle/>
          <a:p>
            <a:endParaRPr lang="en-GB" sz="2800">
              <a:latin typeface="Calibri" pitchFamily="34" charset="0"/>
            </a:endParaRPr>
          </a:p>
        </p:txBody>
      </p:sp>
      <p:pic>
        <p:nvPicPr>
          <p:cNvPr id="17415" name="Picture 7" descr="C:\Users\N.Tabassum\AppData\Local\Microsoft\Windows\Temporary Internet Files\Content.IE5\B4NPPOLQ\MC900070936[1].wmf"/>
          <p:cNvPicPr>
            <a:picLocks noChangeAspect="1" noChangeArrowheads="1"/>
          </p:cNvPicPr>
          <p:nvPr/>
        </p:nvPicPr>
        <p:blipFill>
          <a:blip r:embed="rId3" cstate="print"/>
          <a:srcRect/>
          <a:stretch>
            <a:fillRect/>
          </a:stretch>
        </p:blipFill>
        <p:spPr bwMode="auto">
          <a:xfrm>
            <a:off x="1828800" y="4607879"/>
            <a:ext cx="1171575" cy="1104900"/>
          </a:xfrm>
          <a:prstGeom prst="rect">
            <a:avLst/>
          </a:prstGeom>
          <a:noFill/>
          <a:ln w="9525">
            <a:noFill/>
            <a:miter lim="800000"/>
            <a:headEnd/>
            <a:tailEnd/>
          </a:ln>
        </p:spPr>
      </p:pic>
      <p:pic>
        <p:nvPicPr>
          <p:cNvPr id="17416" name="Picture 6" descr="C:\Users\N.Tabassum\AppData\Local\Microsoft\Windows\Temporary Internet Files\Content.IE5\Q0BRBD2X\MC900288988[1].wmf"/>
          <p:cNvPicPr>
            <a:picLocks noChangeAspect="1" noChangeArrowheads="1"/>
          </p:cNvPicPr>
          <p:nvPr/>
        </p:nvPicPr>
        <p:blipFill>
          <a:blip r:embed="rId4" cstate="print"/>
          <a:srcRect/>
          <a:stretch>
            <a:fillRect/>
          </a:stretch>
        </p:blipFill>
        <p:spPr bwMode="auto">
          <a:xfrm>
            <a:off x="3505200" y="4518026"/>
            <a:ext cx="3024188" cy="111918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itle 9"/>
          <p:cNvSpPr>
            <a:spLocks noGrp="1"/>
          </p:cNvSpPr>
          <p:nvPr>
            <p:ph type="title"/>
          </p:nvPr>
        </p:nvSpPr>
        <p:spPr>
          <a:xfrm>
            <a:off x="457200" y="476934"/>
            <a:ext cx="8229600" cy="646331"/>
          </a:xfrm>
        </p:spPr>
        <p:txBody>
          <a:bodyPr>
            <a:spAutoFit/>
          </a:bodyPr>
          <a:lstStyle/>
          <a:p>
            <a:pPr eaLnBrk="1" hangingPunct="1"/>
            <a:r>
              <a:rPr lang="en-US" sz="4000" b="1" dirty="0"/>
              <a:t>What do Children Need?</a:t>
            </a:r>
            <a:endParaRPr lang="en-GB" sz="4000" b="1" dirty="0"/>
          </a:p>
        </p:txBody>
      </p:sp>
      <p:sp>
        <p:nvSpPr>
          <p:cNvPr id="7" name="Content Placeholder 6"/>
          <p:cNvSpPr>
            <a:spLocks noGrp="1"/>
          </p:cNvSpPr>
          <p:nvPr>
            <p:ph idx="1"/>
          </p:nvPr>
        </p:nvSpPr>
        <p:spPr>
          <a:xfrm>
            <a:off x="609600" y="1295400"/>
            <a:ext cx="8229600" cy="5410200"/>
          </a:xfrm>
        </p:spPr>
        <p:txBody>
          <a:bodyPr rtlCol="0">
            <a:noAutofit/>
          </a:bodyPr>
          <a:lstStyle/>
          <a:p>
            <a:pPr marL="0" indent="0" eaLnBrk="1" fontAlgn="auto" hangingPunct="1">
              <a:spcAft>
                <a:spcPts val="0"/>
              </a:spcAft>
              <a:buFontTx/>
              <a:buNone/>
              <a:defRPr/>
            </a:pPr>
            <a:r>
              <a:rPr lang="en-GB" sz="2000" dirty="0">
                <a:ea typeface="Verdana" pitchFamily="34" charset="0"/>
                <a:cs typeface="Verdana" pitchFamily="34" charset="0"/>
              </a:rPr>
              <a:t>Children need:</a:t>
            </a:r>
          </a:p>
          <a:p>
            <a:pPr marL="0" indent="0" eaLnBrk="1" fontAlgn="auto" hangingPunct="1">
              <a:spcAft>
                <a:spcPts val="0"/>
              </a:spcAft>
              <a:buFont typeface="Arial" panose="020B0604020202020204" pitchFamily="34" charset="0"/>
              <a:buChar char="•"/>
              <a:defRPr/>
            </a:pPr>
            <a:r>
              <a:rPr lang="en-GB" sz="2000" dirty="0">
                <a:ea typeface="Verdana" pitchFamily="34" charset="0"/>
                <a:cs typeface="Verdana" pitchFamily="34" charset="0"/>
              </a:rPr>
              <a:t> To be listened to </a:t>
            </a:r>
          </a:p>
          <a:p>
            <a:pPr marL="0" indent="0" eaLnBrk="1" fontAlgn="auto" hangingPunct="1">
              <a:spcAft>
                <a:spcPts val="0"/>
              </a:spcAft>
              <a:buFont typeface="Arial" panose="020B0604020202020204" pitchFamily="34" charset="0"/>
              <a:buChar char="•"/>
              <a:defRPr/>
            </a:pPr>
            <a:r>
              <a:rPr lang="en-GB" sz="2000" dirty="0">
                <a:ea typeface="Verdana" pitchFamily="34" charset="0"/>
                <a:cs typeface="Verdana" pitchFamily="34" charset="0"/>
              </a:rPr>
              <a:t> To have their fears and anxieties addressed </a:t>
            </a:r>
          </a:p>
          <a:p>
            <a:pPr marL="0" indent="0" eaLnBrk="1" fontAlgn="auto" hangingPunct="1">
              <a:spcAft>
                <a:spcPts val="0"/>
              </a:spcAft>
              <a:buFont typeface="Arial" panose="020B0604020202020204" pitchFamily="34" charset="0"/>
              <a:buChar char="•"/>
              <a:defRPr/>
            </a:pPr>
            <a:r>
              <a:rPr lang="en-GB" sz="2000" dirty="0">
                <a:ea typeface="Verdana" pitchFamily="34" charset="0"/>
                <a:cs typeface="Verdana" pitchFamily="34" charset="0"/>
              </a:rPr>
              <a:t> Help with overwhelming feelings</a:t>
            </a:r>
          </a:p>
          <a:p>
            <a:pPr marL="0" indent="0" eaLnBrk="1" fontAlgn="auto" hangingPunct="1">
              <a:spcAft>
                <a:spcPts val="0"/>
              </a:spcAft>
              <a:buFont typeface="Arial" panose="020B0604020202020204" pitchFamily="34" charset="0"/>
              <a:buChar char="•"/>
              <a:defRPr/>
            </a:pPr>
            <a:r>
              <a:rPr lang="en-GB" sz="2000" dirty="0">
                <a:ea typeface="Verdana" pitchFamily="34" charset="0"/>
                <a:cs typeface="Verdana" pitchFamily="34" charset="0"/>
              </a:rPr>
              <a:t> Reassurance that they are not to blame</a:t>
            </a:r>
          </a:p>
          <a:p>
            <a:pPr marL="0" indent="0" eaLnBrk="1" fontAlgn="auto" hangingPunct="1">
              <a:spcAft>
                <a:spcPts val="0"/>
              </a:spcAft>
              <a:buFont typeface="Arial" panose="020B0604020202020204" pitchFamily="34" charset="0"/>
              <a:buChar char="•"/>
              <a:defRPr/>
            </a:pPr>
            <a:r>
              <a:rPr lang="en-GB" sz="2000" dirty="0">
                <a:ea typeface="Verdana" pitchFamily="34" charset="0"/>
                <a:cs typeface="Verdana" pitchFamily="34" charset="0"/>
              </a:rPr>
              <a:t> To have their feelings normalised</a:t>
            </a:r>
          </a:p>
          <a:p>
            <a:pPr marL="0" indent="0" eaLnBrk="1" fontAlgn="auto" hangingPunct="1">
              <a:spcAft>
                <a:spcPts val="0"/>
              </a:spcAft>
              <a:buFont typeface="Arial" panose="020B0604020202020204" pitchFamily="34" charset="0"/>
              <a:buChar char="•"/>
              <a:defRPr/>
            </a:pPr>
            <a:r>
              <a:rPr lang="en-GB" sz="2000" dirty="0">
                <a:ea typeface="Verdana" pitchFamily="34" charset="0"/>
                <a:cs typeface="Verdana" pitchFamily="34" charset="0"/>
              </a:rPr>
              <a:t> To see others grieving</a:t>
            </a:r>
          </a:p>
          <a:p>
            <a:pPr marL="0" indent="0" eaLnBrk="1" fontAlgn="auto" hangingPunct="1">
              <a:spcAft>
                <a:spcPts val="0"/>
              </a:spcAft>
              <a:buFont typeface="Arial" panose="020B0604020202020204" pitchFamily="34" charset="0"/>
              <a:buChar char="•"/>
              <a:defRPr/>
            </a:pPr>
            <a:r>
              <a:rPr lang="en-GB" sz="2000" dirty="0">
                <a:ea typeface="Verdana" pitchFamily="34" charset="0"/>
                <a:cs typeface="Verdana" pitchFamily="34" charset="0"/>
              </a:rPr>
              <a:t> To be involved and included</a:t>
            </a:r>
          </a:p>
          <a:p>
            <a:pPr marL="0" indent="0" eaLnBrk="1" fontAlgn="auto" hangingPunct="1">
              <a:spcAft>
                <a:spcPts val="0"/>
              </a:spcAft>
              <a:buFont typeface="Arial" panose="020B0604020202020204" pitchFamily="34" charset="0"/>
              <a:buChar char="•"/>
              <a:defRPr/>
            </a:pPr>
            <a:r>
              <a:rPr lang="en-GB" sz="2000" dirty="0">
                <a:ea typeface="Verdana" pitchFamily="34" charset="0"/>
                <a:cs typeface="Verdana" pitchFamily="34" charset="0"/>
              </a:rPr>
              <a:t> To have opportunities to remember</a:t>
            </a:r>
          </a:p>
          <a:p>
            <a:pPr marL="0" indent="0" eaLnBrk="1" fontAlgn="auto" hangingPunct="1">
              <a:spcAft>
                <a:spcPts val="0"/>
              </a:spcAft>
              <a:buFont typeface="Arial" panose="020B0604020202020204" pitchFamily="34" charset="0"/>
              <a:buChar char="•"/>
              <a:defRPr/>
            </a:pPr>
            <a:r>
              <a:rPr lang="en-GB" sz="2000" dirty="0">
                <a:ea typeface="Verdana" pitchFamily="34" charset="0"/>
                <a:cs typeface="Verdana" pitchFamily="34" charset="0"/>
              </a:rPr>
              <a:t> Avoid asking too many questions </a:t>
            </a:r>
          </a:p>
          <a:p>
            <a:pPr marL="0" indent="0" eaLnBrk="1" fontAlgn="auto" hangingPunct="1">
              <a:spcAft>
                <a:spcPts val="0"/>
              </a:spcAft>
              <a:buFont typeface="Arial" panose="020B0604020202020204" pitchFamily="34" charset="0"/>
              <a:buChar char="•"/>
              <a:defRPr/>
            </a:pPr>
            <a:r>
              <a:rPr lang="en-GB" sz="2000" dirty="0">
                <a:ea typeface="Verdana" pitchFamily="34" charset="0"/>
                <a:cs typeface="Verdana" pitchFamily="34" charset="0"/>
              </a:rPr>
              <a:t> Some often want normality and routine</a:t>
            </a:r>
          </a:p>
          <a:p>
            <a:pPr eaLnBrk="1" fontAlgn="auto" hangingPunct="1">
              <a:spcAft>
                <a:spcPts val="0"/>
              </a:spcAft>
              <a:buFont typeface="Arial" panose="020B0604020202020204" pitchFamily="34" charset="0"/>
              <a:buChar char="•"/>
              <a:defRPr/>
            </a:pPr>
            <a:endParaRPr lang="en-GB" sz="1800" dirty="0">
              <a:ea typeface="Verdana" pitchFamily="34" charset="0"/>
              <a:cs typeface="Verdana" pitchFamily="34" charset="0"/>
            </a:endParaRPr>
          </a:p>
        </p:txBody>
      </p:sp>
      <p:sp>
        <p:nvSpPr>
          <p:cNvPr id="19460" name="Rectangle 7"/>
          <p:cNvSpPr>
            <a:spLocks noChangeArrowheads="1"/>
          </p:cNvSpPr>
          <p:nvPr/>
        </p:nvSpPr>
        <p:spPr bwMode="auto">
          <a:xfrm>
            <a:off x="228600" y="1295400"/>
            <a:ext cx="2057400" cy="369888"/>
          </a:xfrm>
          <a:prstGeom prst="rect">
            <a:avLst/>
          </a:prstGeom>
          <a:noFill/>
          <a:ln w="9525">
            <a:noFill/>
            <a:miter lim="800000"/>
            <a:headEnd/>
            <a:tailEnd/>
          </a:ln>
        </p:spPr>
        <p:txBody>
          <a:bodyPr>
            <a:spAutoFit/>
          </a:bodyPr>
          <a:lstStyle/>
          <a:p>
            <a:endParaRPr lang="en-GB" b="1">
              <a:latin typeface="Calibri" pitchFamily="34" charset="0"/>
            </a:endParaRPr>
          </a:p>
        </p:txBody>
      </p:sp>
      <p:sp>
        <p:nvSpPr>
          <p:cNvPr id="19461" name="Rectangle 8"/>
          <p:cNvSpPr>
            <a:spLocks noChangeArrowheads="1"/>
          </p:cNvSpPr>
          <p:nvPr/>
        </p:nvSpPr>
        <p:spPr bwMode="auto">
          <a:xfrm>
            <a:off x="609600" y="838200"/>
            <a:ext cx="8153400" cy="523875"/>
          </a:xfrm>
          <a:prstGeom prst="rect">
            <a:avLst/>
          </a:prstGeom>
          <a:noFill/>
          <a:ln w="9525">
            <a:noFill/>
            <a:miter lim="800000"/>
            <a:headEnd/>
            <a:tailEnd/>
          </a:ln>
        </p:spPr>
        <p:txBody>
          <a:bodyPr>
            <a:spAutoFit/>
          </a:bodyPr>
          <a:lstStyle/>
          <a:p>
            <a:endParaRPr lang="en-GB" sz="2800">
              <a:latin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7"/>
          <p:cNvSpPr>
            <a:spLocks noChangeArrowheads="1"/>
          </p:cNvSpPr>
          <p:nvPr/>
        </p:nvSpPr>
        <p:spPr bwMode="auto">
          <a:xfrm>
            <a:off x="228600" y="1295400"/>
            <a:ext cx="2057400" cy="369888"/>
          </a:xfrm>
          <a:prstGeom prst="rect">
            <a:avLst/>
          </a:prstGeom>
          <a:noFill/>
          <a:ln w="9525">
            <a:noFill/>
            <a:miter lim="800000"/>
            <a:headEnd/>
            <a:tailEnd/>
          </a:ln>
        </p:spPr>
        <p:txBody>
          <a:bodyPr>
            <a:spAutoFit/>
          </a:bodyPr>
          <a:lstStyle/>
          <a:p>
            <a:endParaRPr lang="en-GB" b="1">
              <a:latin typeface="Calibri" pitchFamily="34" charset="0"/>
            </a:endParaRPr>
          </a:p>
        </p:txBody>
      </p:sp>
      <p:sp>
        <p:nvSpPr>
          <p:cNvPr id="22532" name="Rectangle 8"/>
          <p:cNvSpPr>
            <a:spLocks noChangeArrowheads="1"/>
          </p:cNvSpPr>
          <p:nvPr/>
        </p:nvSpPr>
        <p:spPr bwMode="auto">
          <a:xfrm>
            <a:off x="533400" y="762000"/>
            <a:ext cx="8153400" cy="523875"/>
          </a:xfrm>
          <a:prstGeom prst="rect">
            <a:avLst/>
          </a:prstGeom>
          <a:noFill/>
          <a:ln w="9525">
            <a:noFill/>
            <a:miter lim="800000"/>
            <a:headEnd/>
            <a:tailEnd/>
          </a:ln>
        </p:spPr>
        <p:txBody>
          <a:bodyPr>
            <a:spAutoFit/>
          </a:bodyPr>
          <a:lstStyle/>
          <a:p>
            <a:endParaRPr lang="en-GB" sz="2800">
              <a:latin typeface="Calibri" pitchFamily="34" charset="0"/>
            </a:endParaRPr>
          </a:p>
        </p:txBody>
      </p:sp>
      <p:sp>
        <p:nvSpPr>
          <p:cNvPr id="22533" name="Title 9"/>
          <p:cNvSpPr>
            <a:spLocks noGrp="1"/>
          </p:cNvSpPr>
          <p:nvPr>
            <p:ph type="title"/>
          </p:nvPr>
        </p:nvSpPr>
        <p:spPr>
          <a:xfrm>
            <a:off x="457200" y="476934"/>
            <a:ext cx="8229600" cy="646331"/>
          </a:xfrm>
        </p:spPr>
        <p:txBody>
          <a:bodyPr>
            <a:spAutoFit/>
          </a:bodyPr>
          <a:lstStyle/>
          <a:p>
            <a:pPr eaLnBrk="1" hangingPunct="1"/>
            <a:r>
              <a:rPr lang="en-GB" sz="4000" dirty="0"/>
              <a:t>Our Own Feelings</a:t>
            </a:r>
          </a:p>
        </p:txBody>
      </p:sp>
      <p:pic>
        <p:nvPicPr>
          <p:cNvPr id="22534" name="Picture 3" descr="C:\Program Files\Microsoft Office\MEDIA\CAGCAT10\j0302953.jpg"/>
          <p:cNvPicPr>
            <a:picLocks noGrp="1" noChangeAspect="1" noChangeArrowheads="1"/>
          </p:cNvPicPr>
          <p:nvPr>
            <p:ph idx="1"/>
          </p:nvPr>
        </p:nvPicPr>
        <p:blipFill>
          <a:blip r:embed="rId3" cstate="print"/>
          <a:stretch>
            <a:fillRect/>
          </a:stretch>
        </p:blipFill>
        <p:spPr>
          <a:xfrm>
            <a:off x="3267456" y="1530350"/>
            <a:ext cx="2609088" cy="3657600"/>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a:spLocks noChangeArrowheads="1"/>
          </p:cNvSpPr>
          <p:nvPr/>
        </p:nvSpPr>
        <p:spPr bwMode="auto">
          <a:xfrm>
            <a:off x="228600" y="1295400"/>
            <a:ext cx="2057400" cy="369888"/>
          </a:xfrm>
          <a:prstGeom prst="rect">
            <a:avLst/>
          </a:prstGeom>
          <a:noFill/>
          <a:ln w="9525">
            <a:noFill/>
            <a:miter lim="800000"/>
            <a:headEnd/>
            <a:tailEnd/>
          </a:ln>
        </p:spPr>
        <p:txBody>
          <a:bodyPr>
            <a:spAutoFit/>
          </a:bodyPr>
          <a:lstStyle/>
          <a:p>
            <a:endParaRPr lang="en-GB" b="1">
              <a:latin typeface="Calibri" pitchFamily="34" charset="0"/>
            </a:endParaRPr>
          </a:p>
        </p:txBody>
      </p:sp>
      <p:sp>
        <p:nvSpPr>
          <p:cNvPr id="10" name="Title 9"/>
          <p:cNvSpPr>
            <a:spLocks noGrp="1"/>
          </p:cNvSpPr>
          <p:nvPr>
            <p:ph type="title"/>
          </p:nvPr>
        </p:nvSpPr>
        <p:spPr>
          <a:xfrm>
            <a:off x="457200" y="476934"/>
            <a:ext cx="8229600" cy="646331"/>
          </a:xfrm>
        </p:spPr>
        <p:txBody>
          <a:bodyPr rtlCol="0">
            <a:spAutoFit/>
          </a:bodyPr>
          <a:lstStyle/>
          <a:p>
            <a:pPr eaLnBrk="1" fontAlgn="auto" hangingPunct="1">
              <a:spcAft>
                <a:spcPts val="0"/>
              </a:spcAft>
              <a:defRPr/>
            </a:pPr>
            <a:r>
              <a:rPr lang="en-GB" altLang="en-US" sz="4000" dirty="0">
                <a:latin typeface="+mn-lt"/>
                <a:ea typeface="Verdana" pitchFamily="34" charset="0"/>
                <a:cs typeface="Verdana" pitchFamily="34" charset="0"/>
              </a:rPr>
              <a:t>Tool Box</a:t>
            </a:r>
            <a:endParaRPr lang="en-GB" sz="4000" dirty="0">
              <a:latin typeface="+mn-lt"/>
              <a:ea typeface="Verdana" pitchFamily="34" charset="0"/>
              <a:cs typeface="Verdana" pitchFamily="34" charset="0"/>
            </a:endParaRPr>
          </a:p>
        </p:txBody>
      </p:sp>
      <p:sp>
        <p:nvSpPr>
          <p:cNvPr id="29702" name="Content Placeholder 6"/>
          <p:cNvSpPr>
            <a:spLocks noGrp="1"/>
          </p:cNvSpPr>
          <p:nvPr>
            <p:ph idx="1"/>
          </p:nvPr>
        </p:nvSpPr>
        <p:spPr>
          <a:xfrm>
            <a:off x="800100" y="1861286"/>
            <a:ext cx="7886700" cy="4351338"/>
          </a:xfrm>
        </p:spPr>
        <p:txBody>
          <a:bodyPr/>
          <a:lstStyle/>
          <a:p>
            <a:pPr marL="457200" lvl="1" indent="-457200" eaLnBrk="1" hangingPunct="1">
              <a:buFont typeface="Arial" charset="0"/>
              <a:buChar char="•"/>
            </a:pPr>
            <a:r>
              <a:rPr lang="en-GB" altLang="en-US" sz="3200" dirty="0">
                <a:ea typeface="Verdana" pitchFamily="34" charset="0"/>
                <a:cs typeface="Verdana" pitchFamily="34" charset="0"/>
              </a:rPr>
              <a:t>Books on Loss and Grief</a:t>
            </a:r>
          </a:p>
          <a:p>
            <a:pPr marL="457200" lvl="1" indent="-457200" eaLnBrk="1" hangingPunct="1">
              <a:buFont typeface="Arial" charset="0"/>
              <a:buChar char="•"/>
            </a:pPr>
            <a:r>
              <a:rPr lang="en-GB" altLang="en-US" sz="3200" dirty="0">
                <a:ea typeface="Verdana" pitchFamily="34" charset="0"/>
                <a:cs typeface="Verdana" pitchFamily="34" charset="0"/>
              </a:rPr>
              <a:t>Websites</a:t>
            </a:r>
          </a:p>
          <a:p>
            <a:pPr marL="457200" lvl="1" indent="-457200" eaLnBrk="1" hangingPunct="1">
              <a:buFont typeface="Arial" charset="0"/>
              <a:buChar char="•"/>
            </a:pPr>
            <a:r>
              <a:rPr lang="en-GB" altLang="en-US" sz="3200" dirty="0">
                <a:ea typeface="Verdana" pitchFamily="34" charset="0"/>
                <a:cs typeface="Verdana" pitchFamily="34" charset="0"/>
              </a:rPr>
              <a:t>Local organisations</a:t>
            </a:r>
          </a:p>
          <a:p>
            <a:pPr marL="457200" lvl="1" indent="-457200" eaLnBrk="1" hangingPunct="1">
              <a:buFont typeface="Arial" charset="0"/>
              <a:buChar char="•"/>
            </a:pPr>
            <a:r>
              <a:rPr lang="en-GB" altLang="en-US" sz="3200" dirty="0">
                <a:ea typeface="Verdana" pitchFamily="34" charset="0"/>
                <a:cs typeface="Verdana" pitchFamily="34" charset="0"/>
              </a:rPr>
              <a:t>Sample letters/documents</a:t>
            </a:r>
          </a:p>
          <a:p>
            <a:pPr marL="457200" lvl="1" indent="-457200" eaLnBrk="1" hangingPunct="1">
              <a:buFont typeface="Arial" charset="0"/>
              <a:buChar char="•"/>
            </a:pPr>
            <a:r>
              <a:rPr lang="en-GB" altLang="en-US" sz="3200" dirty="0">
                <a:ea typeface="Verdana" pitchFamily="34" charset="0"/>
                <a:cs typeface="Verdana" pitchFamily="34" charset="0"/>
              </a:rPr>
              <a:t>Outline of assembly</a:t>
            </a:r>
          </a:p>
          <a:p>
            <a:pPr marL="457200" lvl="1" indent="-457200" eaLnBrk="1" hangingPunct="1">
              <a:buFont typeface="Arial" charset="0"/>
              <a:buChar char="•"/>
            </a:pPr>
            <a:r>
              <a:rPr lang="en-GB" altLang="en-US" sz="3200" dirty="0">
                <a:ea typeface="Verdana" pitchFamily="34" charset="0"/>
                <a:cs typeface="Verdana" pitchFamily="34" charset="0"/>
              </a:rPr>
              <a:t>Information on cultures and religions</a:t>
            </a:r>
          </a:p>
          <a:p>
            <a:pPr eaLnBrk="1" hangingPunct="1"/>
            <a:endParaRPr lang="en-GB" dirty="0">
              <a:ea typeface="Verdana" pitchFamily="34" charset="0"/>
              <a:cs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457200" y="304800"/>
            <a:ext cx="8229600" cy="990600"/>
          </a:xfrm>
        </p:spPr>
        <p:txBody>
          <a:bodyPr>
            <a:normAutofit/>
          </a:bodyPr>
          <a:lstStyle/>
          <a:p>
            <a:pPr eaLnBrk="1" hangingPunct="1"/>
            <a:r>
              <a:rPr lang="en-GB" altLang="en-US" sz="4000" dirty="0"/>
              <a:t>Health Warning: Emotive Content</a:t>
            </a:r>
            <a:endParaRPr lang="en-GB" sz="4000" b="1" dirty="0"/>
          </a:p>
        </p:txBody>
      </p:sp>
      <p:sp>
        <p:nvSpPr>
          <p:cNvPr id="5" name="Content Placeholder 4"/>
          <p:cNvSpPr>
            <a:spLocks noGrp="1"/>
          </p:cNvSpPr>
          <p:nvPr>
            <p:ph idx="1"/>
          </p:nvPr>
        </p:nvSpPr>
        <p:spPr>
          <a:xfrm>
            <a:off x="457200" y="1524000"/>
            <a:ext cx="8229600" cy="4830763"/>
          </a:xfrm>
        </p:spPr>
        <p:txBody>
          <a:bodyPr rtlCol="0">
            <a:normAutofit/>
          </a:bodyPr>
          <a:lstStyle/>
          <a:p>
            <a:pPr eaLnBrk="1" fontAlgn="auto" hangingPunct="1">
              <a:spcAft>
                <a:spcPts val="0"/>
              </a:spcAft>
              <a:buFont typeface="Arial" panose="020B0604020202020204" pitchFamily="34" charset="0"/>
              <a:buChar char="•"/>
              <a:defRPr/>
            </a:pPr>
            <a:r>
              <a:rPr lang="en-GB" altLang="en-US" sz="2600" dirty="0"/>
              <a:t>Trust and confidentiality;</a:t>
            </a:r>
          </a:p>
          <a:p>
            <a:pPr eaLnBrk="1" fontAlgn="auto" hangingPunct="1">
              <a:spcAft>
                <a:spcPts val="0"/>
              </a:spcAft>
              <a:buFont typeface="Arial" panose="020B0604020202020204" pitchFamily="34" charset="0"/>
              <a:buChar char="•"/>
              <a:defRPr/>
            </a:pPr>
            <a:r>
              <a:rPr lang="en-GB" altLang="en-US" sz="2600" dirty="0"/>
              <a:t>Respect each other;</a:t>
            </a:r>
          </a:p>
          <a:p>
            <a:pPr eaLnBrk="1" fontAlgn="auto" hangingPunct="1">
              <a:spcAft>
                <a:spcPts val="0"/>
              </a:spcAft>
              <a:buFont typeface="Arial" panose="020B0604020202020204" pitchFamily="34" charset="0"/>
              <a:buChar char="•"/>
              <a:defRPr/>
            </a:pPr>
            <a:r>
              <a:rPr lang="en-GB" altLang="en-US" sz="2600" dirty="0"/>
              <a:t>Encourage each other;</a:t>
            </a:r>
          </a:p>
          <a:p>
            <a:pPr eaLnBrk="1" fontAlgn="auto" hangingPunct="1">
              <a:spcAft>
                <a:spcPts val="0"/>
              </a:spcAft>
              <a:buFont typeface="Arial" panose="020B0604020202020204" pitchFamily="34" charset="0"/>
              <a:buChar char="•"/>
              <a:defRPr/>
            </a:pPr>
            <a:r>
              <a:rPr lang="en-GB" altLang="en-US" sz="2600" dirty="0"/>
              <a:t>We need to be mindful and patient with others in the group; </a:t>
            </a:r>
          </a:p>
          <a:p>
            <a:pPr eaLnBrk="1" fontAlgn="auto" hangingPunct="1">
              <a:spcAft>
                <a:spcPts val="0"/>
              </a:spcAft>
              <a:buFont typeface="Arial" panose="020B0604020202020204" pitchFamily="34" charset="0"/>
              <a:buChar char="•"/>
              <a:defRPr/>
            </a:pPr>
            <a:r>
              <a:rPr lang="en-GB" altLang="en-US" sz="2600" dirty="0"/>
              <a:t>Be responsible for getting your own needs met;</a:t>
            </a:r>
          </a:p>
          <a:p>
            <a:pPr eaLnBrk="1" fontAlgn="auto" hangingPunct="1">
              <a:spcAft>
                <a:spcPts val="0"/>
              </a:spcAft>
              <a:buFont typeface="Arial" panose="020B0604020202020204" pitchFamily="34" charset="0"/>
              <a:buChar char="•"/>
              <a:defRPr/>
            </a:pPr>
            <a:r>
              <a:rPr lang="en-GB" altLang="en-US" sz="2600" dirty="0"/>
              <a:t>Give everyone a chance to speak;</a:t>
            </a:r>
          </a:p>
          <a:p>
            <a:pPr eaLnBrk="1" fontAlgn="auto" hangingPunct="1">
              <a:spcAft>
                <a:spcPts val="0"/>
              </a:spcAft>
              <a:buFont typeface="Arial" panose="020B0604020202020204" pitchFamily="34" charset="0"/>
              <a:buChar char="•"/>
              <a:defRPr/>
            </a:pPr>
            <a:r>
              <a:rPr lang="en-GB" altLang="en-US" sz="2600" dirty="0"/>
              <a:t>EPs available today</a:t>
            </a:r>
          </a:p>
          <a:p>
            <a:pPr eaLnBrk="1" fontAlgn="auto" hangingPunct="1">
              <a:spcAft>
                <a:spcPts val="0"/>
              </a:spcAft>
              <a:buNone/>
              <a:defRPr/>
            </a:pPr>
            <a:endParaRPr lang="en-GB" altLang="en-US" sz="2600" dirty="0"/>
          </a:p>
          <a:p>
            <a:pPr eaLnBrk="1" fontAlgn="auto" hangingPunct="1">
              <a:spcAft>
                <a:spcPts val="0"/>
              </a:spcAft>
              <a:buFont typeface="Arial" panose="020B0604020202020204" pitchFamily="34" charset="0"/>
              <a:buChar char="•"/>
              <a:defRPr/>
            </a:pPr>
            <a:endParaRPr lang="en-GB" dirty="0"/>
          </a:p>
        </p:txBody>
      </p:sp>
    </p:spTree>
    <p:extLst>
      <p:ext uri="{BB962C8B-B14F-4D97-AF65-F5344CB8AC3E}">
        <p14:creationId xmlns:p14="http://schemas.microsoft.com/office/powerpoint/2010/main" val="2590688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anchester bee graffi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71800"/>
            <a:ext cx="4326636"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anchester bee graffit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6636" y="2956560"/>
            <a:ext cx="4846933"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83870" y="1506156"/>
            <a:ext cx="8229600" cy="944563"/>
          </a:xfrm>
        </p:spPr>
        <p:txBody>
          <a:bodyPr>
            <a:normAutofit/>
          </a:bodyPr>
          <a:lstStyle/>
          <a:p>
            <a:pPr marL="0" indent="0" algn="ctr">
              <a:buNone/>
            </a:pPr>
            <a:r>
              <a:rPr lang="en-GB" sz="5400" dirty="0"/>
              <a:t>What is Trauma?</a:t>
            </a:r>
          </a:p>
        </p:txBody>
      </p:sp>
    </p:spTree>
    <p:extLst>
      <p:ext uri="{BB962C8B-B14F-4D97-AF65-F5344CB8AC3E}">
        <p14:creationId xmlns:p14="http://schemas.microsoft.com/office/powerpoint/2010/main" val="2584320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7886700" cy="1325563"/>
          </a:xfrm>
        </p:spPr>
        <p:txBody>
          <a:bodyPr/>
          <a:lstStyle/>
          <a:p>
            <a:r>
              <a:rPr lang="en-GB" sz="4000" dirty="0"/>
              <a:t>Trauma</a:t>
            </a:r>
          </a:p>
        </p:txBody>
      </p:sp>
      <p:sp>
        <p:nvSpPr>
          <p:cNvPr id="4" name="Content Placeholder 2"/>
          <p:cNvSpPr>
            <a:spLocks noGrp="1"/>
          </p:cNvSpPr>
          <p:nvPr>
            <p:ph idx="1"/>
          </p:nvPr>
        </p:nvSpPr>
        <p:spPr>
          <a:xfrm>
            <a:off x="533400" y="1447483"/>
            <a:ext cx="8229600" cy="4525963"/>
          </a:xfrm>
        </p:spPr>
        <p:txBody>
          <a:bodyPr>
            <a:normAutofit/>
          </a:bodyPr>
          <a:lstStyle/>
          <a:p>
            <a:pPr marL="0" indent="0">
              <a:buNone/>
            </a:pPr>
            <a:r>
              <a:rPr lang="en-GB" sz="2400" b="1" dirty="0"/>
              <a:t>Regardless of its source, trauma contains three</a:t>
            </a:r>
          </a:p>
          <a:p>
            <a:pPr marL="0" indent="0">
              <a:buNone/>
            </a:pPr>
            <a:r>
              <a:rPr lang="en-GB" sz="2400" b="1" dirty="0"/>
              <a:t>common elements:</a:t>
            </a:r>
          </a:p>
          <a:p>
            <a:r>
              <a:rPr lang="en-GB" sz="2400" dirty="0"/>
              <a:t>It was unexpected.</a:t>
            </a:r>
          </a:p>
          <a:p>
            <a:r>
              <a:rPr lang="en-GB" sz="2400" dirty="0"/>
              <a:t>The person was unprepared.</a:t>
            </a:r>
          </a:p>
          <a:p>
            <a:r>
              <a:rPr lang="en-GB" sz="2400" dirty="0"/>
              <a:t>There was nothing the person could do to stop it from happening.</a:t>
            </a:r>
          </a:p>
          <a:p>
            <a:pPr marL="0" indent="0">
              <a:buNone/>
            </a:pPr>
            <a:endParaRPr lang="en-GB" sz="2400" dirty="0"/>
          </a:p>
          <a:p>
            <a:pPr marL="0" indent="0">
              <a:buNone/>
            </a:pPr>
            <a:r>
              <a:rPr lang="en-GB" sz="2400" dirty="0"/>
              <a:t>Essentially, events are traumatic when they are beyond a person’s resources and sense of control</a:t>
            </a:r>
          </a:p>
        </p:txBody>
      </p:sp>
    </p:spTree>
    <p:extLst>
      <p:ext uri="{BB962C8B-B14F-4D97-AF65-F5344CB8AC3E}">
        <p14:creationId xmlns:p14="http://schemas.microsoft.com/office/powerpoint/2010/main" val="2688550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dirty="0"/>
              <a:t>Signs/symptoms of trauma</a:t>
            </a:r>
          </a:p>
        </p:txBody>
      </p:sp>
      <p:graphicFrame>
        <p:nvGraphicFramePr>
          <p:cNvPr id="3" name="Diagram 2"/>
          <p:cNvGraphicFramePr/>
          <p:nvPr>
            <p:extLst>
              <p:ext uri="{D42A27DB-BD31-4B8C-83A1-F6EECF244321}">
                <p14:modId xmlns:p14="http://schemas.microsoft.com/office/powerpoint/2010/main" val="970507859"/>
              </p:ext>
            </p:extLst>
          </p:nvPr>
        </p:nvGraphicFramePr>
        <p:xfrm>
          <a:off x="1447800" y="1873045"/>
          <a:ext cx="5791200" cy="3755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201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5732" y="116632"/>
            <a:ext cx="3591314" cy="2626568"/>
          </a:xfrm>
          <a:prstGeom prst="roundRect">
            <a:avLst/>
          </a:prstGeom>
          <a:solidFill>
            <a:schemeClr val="bg1"/>
          </a:soli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288232" y="2936032"/>
            <a:ext cx="3441576" cy="2974116"/>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08894" y="259858"/>
            <a:ext cx="2448272" cy="369332"/>
          </a:xfrm>
          <a:prstGeom prst="rect">
            <a:avLst/>
          </a:prstGeom>
          <a:noFill/>
          <a:ln>
            <a:noFill/>
          </a:ln>
        </p:spPr>
        <p:txBody>
          <a:bodyPr wrap="square" rtlCol="0">
            <a:spAutoFit/>
          </a:bodyPr>
          <a:lstStyle/>
          <a:p>
            <a:r>
              <a:rPr lang="en-GB"/>
              <a:t>Cognitive effects:</a:t>
            </a:r>
          </a:p>
        </p:txBody>
      </p:sp>
      <p:sp>
        <p:nvSpPr>
          <p:cNvPr id="12" name="TextBox 11"/>
          <p:cNvSpPr txBox="1"/>
          <p:nvPr/>
        </p:nvSpPr>
        <p:spPr>
          <a:xfrm>
            <a:off x="539552" y="548680"/>
            <a:ext cx="3312368" cy="2708434"/>
          </a:xfrm>
          <a:prstGeom prst="rect">
            <a:avLst/>
          </a:prstGeom>
          <a:noFill/>
          <a:ln>
            <a:noFill/>
          </a:ln>
        </p:spPr>
        <p:txBody>
          <a:bodyPr wrap="square" rtlCol="0">
            <a:spAutoFit/>
          </a:bodyPr>
          <a:lstStyle/>
          <a:p>
            <a:pPr marL="457200" indent="-457200">
              <a:buFont typeface="Arial" panose="020B0604020202020204" pitchFamily="34" charset="0"/>
              <a:buChar char="•"/>
            </a:pPr>
            <a:r>
              <a:rPr lang="en-GB" sz="1600" dirty="0"/>
              <a:t>Confusion</a:t>
            </a:r>
          </a:p>
          <a:p>
            <a:pPr marL="457200" indent="-457200">
              <a:buFont typeface="Arial" panose="020B0604020202020204" pitchFamily="34" charset="0"/>
              <a:buChar char="•"/>
            </a:pPr>
            <a:r>
              <a:rPr lang="en-GB" sz="1600" dirty="0"/>
              <a:t>Disorientation</a:t>
            </a:r>
          </a:p>
          <a:p>
            <a:pPr marL="457200" indent="-457200">
              <a:buFont typeface="Arial" panose="020B0604020202020204" pitchFamily="34" charset="0"/>
              <a:buChar char="•"/>
            </a:pPr>
            <a:r>
              <a:rPr lang="en-GB" sz="1600" dirty="0"/>
              <a:t>Difficulties with concentration</a:t>
            </a:r>
          </a:p>
          <a:p>
            <a:pPr marL="457200" indent="-457200">
              <a:buFont typeface="Arial" panose="020B0604020202020204" pitchFamily="34" charset="0"/>
              <a:buChar char="•"/>
            </a:pPr>
            <a:r>
              <a:rPr lang="en-GB" sz="1600" dirty="0"/>
              <a:t>Worrying thoughts</a:t>
            </a:r>
          </a:p>
          <a:p>
            <a:pPr marL="457200" indent="-457200">
              <a:buFont typeface="Arial" panose="020B0604020202020204" pitchFamily="34" charset="0"/>
              <a:buChar char="•"/>
            </a:pPr>
            <a:r>
              <a:rPr lang="en-GB" sz="1600" dirty="0"/>
              <a:t>Intrusive thoughts and images </a:t>
            </a:r>
          </a:p>
          <a:p>
            <a:pPr marL="457200" indent="-457200">
              <a:buFont typeface="Arial" panose="020B0604020202020204" pitchFamily="34" charset="0"/>
              <a:buChar char="•"/>
            </a:pPr>
            <a:r>
              <a:rPr lang="en-GB" sz="1600" dirty="0"/>
              <a:t>Self blame</a:t>
            </a:r>
          </a:p>
          <a:p>
            <a:pPr marL="457200" indent="-457200">
              <a:buFont typeface="Arial" panose="020B0604020202020204" pitchFamily="34" charset="0"/>
              <a:buChar char="•"/>
            </a:pPr>
            <a:r>
              <a:rPr lang="en-GB" sz="1600" dirty="0"/>
              <a:t>Survivor guilt</a:t>
            </a:r>
          </a:p>
          <a:p>
            <a:pPr marL="457200" indent="-457200">
              <a:buFont typeface="Arial" panose="020B0604020202020204" pitchFamily="34" charset="0"/>
              <a:buChar char="•"/>
            </a:pPr>
            <a:r>
              <a:rPr lang="en-GB" sz="1600" dirty="0"/>
              <a:t>Nightmares</a:t>
            </a:r>
          </a:p>
          <a:p>
            <a:pPr marL="457200" indent="-457200">
              <a:buFont typeface="Arial" panose="020B0604020202020204" pitchFamily="34" charset="0"/>
              <a:buChar char="•"/>
            </a:pPr>
            <a:endParaRPr lang="en-GB" dirty="0"/>
          </a:p>
          <a:p>
            <a:endParaRPr lang="en-GB" dirty="0"/>
          </a:p>
        </p:txBody>
      </p:sp>
      <p:sp>
        <p:nvSpPr>
          <p:cNvPr id="9" name="Rounded Rectangle 8"/>
          <p:cNvSpPr/>
          <p:nvPr/>
        </p:nvSpPr>
        <p:spPr>
          <a:xfrm>
            <a:off x="4288232" y="116632"/>
            <a:ext cx="3407968" cy="2626568"/>
          </a:xfrm>
          <a:prstGeom prst="roundRect">
            <a:avLst/>
          </a:prstGeom>
          <a:solidFill>
            <a:schemeClr val="bg1"/>
          </a:soli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a:t>Self blame</a:t>
            </a:r>
          </a:p>
          <a:p>
            <a:pPr marL="457200" indent="-457200">
              <a:buFont typeface="Arial" panose="020B0604020202020204" pitchFamily="34" charset="0"/>
              <a:buChar char="•"/>
            </a:pPr>
            <a:r>
              <a:rPr lang="en-GB"/>
              <a:t>Survivor guilt</a:t>
            </a:r>
          </a:p>
          <a:p>
            <a:pPr marL="457200" indent="-457200">
              <a:buFont typeface="Arial" panose="020B0604020202020204" pitchFamily="34" charset="0"/>
              <a:buChar char="•"/>
            </a:pPr>
            <a:r>
              <a:rPr lang="en-GB"/>
              <a:t>Nightmares</a:t>
            </a:r>
          </a:p>
        </p:txBody>
      </p:sp>
      <p:sp>
        <p:nvSpPr>
          <p:cNvPr id="13" name="TextBox 12"/>
          <p:cNvSpPr txBox="1"/>
          <p:nvPr/>
        </p:nvSpPr>
        <p:spPr>
          <a:xfrm>
            <a:off x="4678626" y="47923"/>
            <a:ext cx="3312368" cy="2923877"/>
          </a:xfrm>
          <a:prstGeom prst="rect">
            <a:avLst/>
          </a:prstGeom>
          <a:noFill/>
          <a:ln>
            <a:noFill/>
          </a:ln>
        </p:spPr>
        <p:txBody>
          <a:bodyPr wrap="square" rtlCol="0">
            <a:spAutoFit/>
          </a:bodyPr>
          <a:lstStyle/>
          <a:p>
            <a:pPr marL="457200" indent="-457200"/>
            <a:endParaRPr lang="en-GB" dirty="0"/>
          </a:p>
          <a:p>
            <a:pPr marL="457200" indent="-457200"/>
            <a:r>
              <a:rPr lang="en-GB" dirty="0"/>
              <a:t>Physical Effects</a:t>
            </a:r>
          </a:p>
          <a:p>
            <a:pPr marL="457200" indent="-457200">
              <a:buFont typeface="Arial" panose="020B0604020202020204" pitchFamily="34" charset="0"/>
              <a:buChar char="•"/>
            </a:pPr>
            <a:r>
              <a:rPr lang="en-GB" sz="1600" dirty="0"/>
              <a:t>Tiredness/ fatigue</a:t>
            </a:r>
          </a:p>
          <a:p>
            <a:pPr marL="457200" indent="-457200">
              <a:buFont typeface="Arial" panose="020B0604020202020204" pitchFamily="34" charset="0"/>
              <a:buChar char="•"/>
            </a:pPr>
            <a:r>
              <a:rPr lang="en-GB" sz="1600" dirty="0"/>
              <a:t>Headaches</a:t>
            </a:r>
          </a:p>
          <a:p>
            <a:pPr marL="457200" indent="-457200">
              <a:buFont typeface="Arial" panose="020B0604020202020204" pitchFamily="34" charset="0"/>
              <a:buChar char="•"/>
            </a:pPr>
            <a:r>
              <a:rPr lang="en-GB" sz="1600" dirty="0"/>
              <a:t>Muscle tension</a:t>
            </a:r>
          </a:p>
          <a:p>
            <a:pPr marL="457200" indent="-457200">
              <a:buFont typeface="Arial" panose="020B0604020202020204" pitchFamily="34" charset="0"/>
              <a:buChar char="•"/>
            </a:pPr>
            <a:r>
              <a:rPr lang="en-GB" sz="1600" dirty="0"/>
              <a:t>Jumpiness</a:t>
            </a:r>
          </a:p>
          <a:p>
            <a:pPr marL="457200" indent="-457200">
              <a:buFont typeface="Arial" panose="020B0604020202020204" pitchFamily="34" charset="0"/>
              <a:buChar char="•"/>
            </a:pPr>
            <a:r>
              <a:rPr lang="en-GB" sz="1600" dirty="0"/>
              <a:t>Stomach aches</a:t>
            </a:r>
          </a:p>
          <a:p>
            <a:pPr marL="457200" indent="-457200">
              <a:buFont typeface="Arial" panose="020B0604020202020204" pitchFamily="34" charset="0"/>
              <a:buChar char="•"/>
            </a:pPr>
            <a:r>
              <a:rPr lang="en-GB" sz="1600" dirty="0"/>
              <a:t>Sleep difficulties</a:t>
            </a:r>
          </a:p>
          <a:p>
            <a:pPr marL="457200" indent="-457200">
              <a:buFont typeface="Arial" panose="020B0604020202020204" pitchFamily="34" charset="0"/>
              <a:buChar char="•"/>
            </a:pPr>
            <a:r>
              <a:rPr lang="en-GB" sz="1600" dirty="0"/>
              <a:t>Loss of appetite</a:t>
            </a:r>
          </a:p>
          <a:p>
            <a:pPr marL="457200" indent="-457200">
              <a:buFont typeface="Arial" panose="020B0604020202020204" pitchFamily="34" charset="0"/>
              <a:buChar char="•"/>
            </a:pPr>
            <a:endParaRPr lang="en-GB" dirty="0"/>
          </a:p>
          <a:p>
            <a:endParaRPr lang="en-GB" dirty="0"/>
          </a:p>
        </p:txBody>
      </p:sp>
      <p:sp>
        <p:nvSpPr>
          <p:cNvPr id="14" name="TextBox 13"/>
          <p:cNvSpPr txBox="1"/>
          <p:nvPr/>
        </p:nvSpPr>
        <p:spPr>
          <a:xfrm>
            <a:off x="4614715" y="3257114"/>
            <a:ext cx="3312368" cy="2400657"/>
          </a:xfrm>
          <a:prstGeom prst="rect">
            <a:avLst/>
          </a:prstGeom>
          <a:noFill/>
          <a:ln>
            <a:noFill/>
          </a:ln>
        </p:spPr>
        <p:txBody>
          <a:bodyPr wrap="square" rtlCol="0">
            <a:spAutoFit/>
          </a:bodyPr>
          <a:lstStyle/>
          <a:p>
            <a:r>
              <a:rPr lang="en-GB" dirty="0"/>
              <a:t>Behaviours</a:t>
            </a:r>
          </a:p>
          <a:p>
            <a:pPr marL="457200" indent="-457200">
              <a:buFont typeface="Arial" panose="020B0604020202020204" pitchFamily="34" charset="0"/>
              <a:buChar char="•"/>
            </a:pPr>
            <a:r>
              <a:rPr lang="en-GB" sz="1600" dirty="0"/>
              <a:t>Withdrawal</a:t>
            </a:r>
          </a:p>
          <a:p>
            <a:pPr marL="457200" indent="-457200">
              <a:buFont typeface="Arial" panose="020B0604020202020204" pitchFamily="34" charset="0"/>
              <a:buChar char="•"/>
            </a:pPr>
            <a:r>
              <a:rPr lang="en-GB" sz="1600" dirty="0"/>
              <a:t>Avoidance of situations</a:t>
            </a:r>
          </a:p>
          <a:p>
            <a:pPr marL="457200" indent="-457200">
              <a:buFont typeface="Arial" panose="020B0604020202020204" pitchFamily="34" charset="0"/>
              <a:buChar char="•"/>
            </a:pPr>
            <a:r>
              <a:rPr lang="en-GB" sz="1600" dirty="0"/>
              <a:t>Aggression and conflict with others</a:t>
            </a:r>
          </a:p>
          <a:p>
            <a:pPr marL="457200" indent="-457200">
              <a:buFont typeface="Arial" panose="020B0604020202020204" pitchFamily="34" charset="0"/>
              <a:buChar char="•"/>
            </a:pPr>
            <a:r>
              <a:rPr lang="en-GB" sz="1600" dirty="0"/>
              <a:t>Self harm</a:t>
            </a:r>
          </a:p>
          <a:p>
            <a:pPr marL="457200" indent="-457200">
              <a:buFont typeface="Arial" panose="020B0604020202020204" pitchFamily="34" charset="0"/>
              <a:buChar char="•"/>
            </a:pPr>
            <a:r>
              <a:rPr lang="en-GB" sz="1600" dirty="0"/>
              <a:t>Risky behaviour</a:t>
            </a:r>
          </a:p>
          <a:p>
            <a:pPr marL="457200" indent="-457200">
              <a:buFont typeface="Arial" panose="020B0604020202020204" pitchFamily="34" charset="0"/>
              <a:buChar char="•"/>
            </a:pPr>
            <a:endParaRPr lang="en-GB" dirty="0"/>
          </a:p>
          <a:p>
            <a:endParaRPr lang="en-GB" dirty="0"/>
          </a:p>
        </p:txBody>
      </p:sp>
      <p:grpSp>
        <p:nvGrpSpPr>
          <p:cNvPr id="2" name="Group 1"/>
          <p:cNvGrpSpPr/>
          <p:nvPr/>
        </p:nvGrpSpPr>
        <p:grpSpPr>
          <a:xfrm>
            <a:off x="435732" y="2971800"/>
            <a:ext cx="3917797" cy="3193246"/>
            <a:chOff x="251520" y="3501008"/>
            <a:chExt cx="4320480" cy="3521458"/>
          </a:xfrm>
        </p:grpSpPr>
        <p:sp>
          <p:nvSpPr>
            <p:cNvPr id="8" name="Rounded Rectangle 7"/>
            <p:cNvSpPr/>
            <p:nvPr/>
          </p:nvSpPr>
          <p:spPr>
            <a:xfrm>
              <a:off x="251520" y="3501008"/>
              <a:ext cx="3960440" cy="3240360"/>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27291" y="3812879"/>
              <a:ext cx="1872208" cy="2862322"/>
            </a:xfrm>
            <a:prstGeom prst="rect">
              <a:avLst/>
            </a:prstGeom>
            <a:noFill/>
            <a:ln>
              <a:noFill/>
            </a:ln>
          </p:spPr>
          <p:txBody>
            <a:bodyPr wrap="square" rtlCol="0">
              <a:spAutoFit/>
            </a:bodyPr>
            <a:lstStyle/>
            <a:p>
              <a:r>
                <a:rPr lang="en-GB"/>
                <a:t>Feelings</a:t>
              </a:r>
              <a:endParaRPr lang="en-GB" dirty="0"/>
            </a:p>
            <a:p>
              <a:pPr marL="285750" indent="-285750">
                <a:buFont typeface="Arial" panose="020B0604020202020204" pitchFamily="34" charset="0"/>
                <a:buChar char="•"/>
              </a:pPr>
              <a:r>
                <a:rPr lang="en-GB" sz="1600" dirty="0"/>
                <a:t>Shock</a:t>
              </a:r>
            </a:p>
            <a:p>
              <a:pPr marL="285750" indent="-285750">
                <a:buFont typeface="Arial" panose="020B0604020202020204" pitchFamily="34" charset="0"/>
                <a:buChar char="•"/>
              </a:pPr>
              <a:r>
                <a:rPr lang="en-GB" sz="1600" dirty="0"/>
                <a:t>Sorrow</a:t>
              </a:r>
            </a:p>
            <a:p>
              <a:pPr marL="285750" indent="-285750">
                <a:buFont typeface="Arial" panose="020B0604020202020204" pitchFamily="34" charset="0"/>
                <a:buChar char="•"/>
              </a:pPr>
              <a:r>
                <a:rPr lang="en-GB" sz="1600" dirty="0"/>
                <a:t>Grief</a:t>
              </a:r>
            </a:p>
            <a:p>
              <a:pPr marL="285750" indent="-285750">
                <a:buFont typeface="Arial" panose="020B0604020202020204" pitchFamily="34" charset="0"/>
                <a:buChar char="•"/>
              </a:pPr>
              <a:r>
                <a:rPr lang="en-GB" sz="1600" dirty="0"/>
                <a:t>Sadness</a:t>
              </a:r>
            </a:p>
            <a:p>
              <a:pPr marL="285750" indent="-285750">
                <a:buFont typeface="Arial" panose="020B0604020202020204" pitchFamily="34" charset="0"/>
                <a:buChar char="•"/>
              </a:pPr>
              <a:r>
                <a:rPr lang="en-GB" sz="1600" dirty="0"/>
                <a:t>Fear </a:t>
              </a:r>
            </a:p>
            <a:p>
              <a:pPr marL="285750" indent="-285750">
                <a:buFont typeface="Arial" panose="020B0604020202020204" pitchFamily="34" charset="0"/>
                <a:buChar char="•"/>
              </a:pPr>
              <a:r>
                <a:rPr lang="en-GB" sz="1600" dirty="0"/>
                <a:t>Anxiety- including separation anxiety</a:t>
              </a:r>
            </a:p>
          </p:txBody>
        </p:sp>
        <p:sp>
          <p:nvSpPr>
            <p:cNvPr id="16" name="TextBox 15"/>
            <p:cNvSpPr txBox="1"/>
            <p:nvPr/>
          </p:nvSpPr>
          <p:spPr>
            <a:xfrm>
              <a:off x="1907704" y="4098589"/>
              <a:ext cx="2664296" cy="2923877"/>
            </a:xfrm>
            <a:prstGeom prst="rect">
              <a:avLst/>
            </a:prstGeom>
            <a:noFill/>
          </p:spPr>
          <p:txBody>
            <a:bodyPr wrap="square" rtlCol="0">
              <a:spAutoFit/>
            </a:bodyPr>
            <a:lstStyle/>
            <a:p>
              <a:pPr marL="285750" indent="-285750">
                <a:buFont typeface="Arial" pitchFamily="34" charset="0"/>
                <a:buChar char="•"/>
              </a:pPr>
              <a:r>
                <a:rPr lang="en-GB" sz="1600" dirty="0"/>
                <a:t>Distress</a:t>
              </a:r>
            </a:p>
            <a:p>
              <a:pPr marL="285750" indent="-285750">
                <a:buFont typeface="Arial" pitchFamily="34" charset="0"/>
                <a:buChar char="•"/>
              </a:pPr>
              <a:r>
                <a:rPr lang="en-GB" sz="1600" dirty="0"/>
                <a:t>Anger</a:t>
              </a:r>
            </a:p>
            <a:p>
              <a:pPr marL="285750" indent="-285750">
                <a:buFont typeface="Arial" pitchFamily="34" charset="0"/>
                <a:buChar char="•"/>
              </a:pPr>
              <a:r>
                <a:rPr lang="en-GB" sz="1600" dirty="0"/>
                <a:t>Numbness</a:t>
              </a:r>
            </a:p>
            <a:p>
              <a:pPr marL="285750" indent="-285750">
                <a:buFont typeface="Arial" pitchFamily="34" charset="0"/>
                <a:buChar char="•"/>
              </a:pPr>
              <a:r>
                <a:rPr lang="en-GB" sz="1600" dirty="0"/>
                <a:t>Irritability</a:t>
              </a:r>
            </a:p>
            <a:p>
              <a:pPr marL="285750" indent="-285750">
                <a:buFont typeface="Arial" pitchFamily="34" charset="0"/>
                <a:buChar char="•"/>
              </a:pPr>
              <a:r>
                <a:rPr lang="en-GB" sz="1600" dirty="0"/>
                <a:t>Guilt</a:t>
              </a:r>
            </a:p>
            <a:p>
              <a:pPr marL="285750" indent="-285750">
                <a:buFont typeface="Arial" pitchFamily="34" charset="0"/>
                <a:buChar char="•"/>
              </a:pPr>
              <a:r>
                <a:rPr lang="en-GB" sz="1600" dirty="0"/>
                <a:t>Fear of dying or </a:t>
              </a:r>
              <a:br>
                <a:rPr lang="en-GB" sz="1600" dirty="0"/>
              </a:br>
              <a:r>
                <a:rPr lang="en-GB" sz="1600" dirty="0"/>
                <a:t>losing a loved one</a:t>
              </a:r>
              <a:br>
                <a:rPr lang="en-GB" sz="1600" dirty="0"/>
              </a:br>
              <a:r>
                <a:rPr lang="en-GB" sz="1600" dirty="0"/>
                <a:t> (e.g. parent</a:t>
              </a:r>
              <a:r>
                <a:rPr lang="en-GB" dirty="0"/>
                <a:t>)</a:t>
              </a:r>
            </a:p>
            <a:p>
              <a:pPr marL="457200" indent="-457200">
                <a:buFont typeface="Arial" panose="020B0604020202020204" pitchFamily="34" charset="0"/>
                <a:buChar char="•"/>
              </a:pPr>
              <a:endParaRPr lang="en-GB" dirty="0"/>
            </a:p>
            <a:p>
              <a:endParaRPr lang="en-GB" dirty="0"/>
            </a:p>
            <a:p>
              <a:endParaRPr lang="en-GB" dirty="0"/>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2920" y="2438400"/>
            <a:ext cx="8458200" cy="2677656"/>
          </a:xfrm>
          <a:prstGeom prst="rect">
            <a:avLst/>
          </a:prstGeom>
        </p:spPr>
        <p:txBody>
          <a:bodyPr wrap="square">
            <a:spAutoFit/>
          </a:bodyPr>
          <a:lstStyle/>
          <a:p>
            <a:pPr marL="457200" indent="-457200">
              <a:buFont typeface="Arial" panose="020B0604020202020204" pitchFamily="34" charset="0"/>
              <a:buChar char="•"/>
            </a:pPr>
            <a:r>
              <a:rPr lang="en-GB" sz="2400" dirty="0"/>
              <a:t>The AIP model suggests that trauma is the result of unprocessed experiences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Recovery follows the integration of traumatic experiences into existing memory networks- forming new associations and connections that enable learning to take place with the memory stored in new adaptive forms</a:t>
            </a:r>
          </a:p>
        </p:txBody>
      </p:sp>
      <p:sp>
        <p:nvSpPr>
          <p:cNvPr id="7" name="Rectangle 6"/>
          <p:cNvSpPr/>
          <p:nvPr/>
        </p:nvSpPr>
        <p:spPr>
          <a:xfrm>
            <a:off x="533400" y="838200"/>
            <a:ext cx="7431586" cy="1323439"/>
          </a:xfrm>
          <a:prstGeom prst="rect">
            <a:avLst/>
          </a:prstGeom>
        </p:spPr>
        <p:txBody>
          <a:bodyPr wrap="none">
            <a:spAutoFit/>
          </a:bodyPr>
          <a:lstStyle/>
          <a:p>
            <a:r>
              <a:rPr lang="en-GB" sz="4000" dirty="0"/>
              <a:t>Adaptive Information Processing – </a:t>
            </a:r>
            <a:br>
              <a:rPr lang="en-GB" sz="4000" dirty="0"/>
            </a:br>
            <a:r>
              <a:rPr lang="en-GB" sz="4000" dirty="0"/>
              <a:t>A theory of trauma</a:t>
            </a:r>
          </a:p>
        </p:txBody>
      </p:sp>
    </p:spTree>
    <p:extLst>
      <p:ext uri="{BB962C8B-B14F-4D97-AF65-F5344CB8AC3E}">
        <p14:creationId xmlns:p14="http://schemas.microsoft.com/office/powerpoint/2010/main" val="1627107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0080" y="1447800"/>
            <a:ext cx="6542965" cy="4351338"/>
          </a:xfrm>
        </p:spPr>
      </p:pic>
      <p:sp>
        <p:nvSpPr>
          <p:cNvPr id="5" name="Rectangle 4"/>
          <p:cNvSpPr/>
          <p:nvPr/>
        </p:nvSpPr>
        <p:spPr>
          <a:xfrm>
            <a:off x="228600" y="1581344"/>
            <a:ext cx="8458200" cy="584775"/>
          </a:xfrm>
          <a:prstGeom prst="rect">
            <a:avLst/>
          </a:prstGeom>
        </p:spPr>
        <p:txBody>
          <a:bodyPr wrap="square">
            <a:spAutoFit/>
          </a:bodyPr>
          <a:lstStyle/>
          <a:p>
            <a:pPr marL="457200" indent="-457200">
              <a:buFont typeface="Arial" panose="020B0604020202020204" pitchFamily="34" charset="0"/>
              <a:buChar char="•"/>
            </a:pPr>
            <a:endParaRPr lang="en-GB" sz="3200"/>
          </a:p>
        </p:txBody>
      </p:sp>
      <p:sp>
        <p:nvSpPr>
          <p:cNvPr id="7" name="Rectangle 6"/>
          <p:cNvSpPr/>
          <p:nvPr/>
        </p:nvSpPr>
        <p:spPr>
          <a:xfrm>
            <a:off x="609600" y="533400"/>
            <a:ext cx="6945876" cy="707886"/>
          </a:xfrm>
          <a:prstGeom prst="rect">
            <a:avLst/>
          </a:prstGeom>
        </p:spPr>
        <p:txBody>
          <a:bodyPr wrap="none">
            <a:spAutoFit/>
          </a:bodyPr>
          <a:lstStyle/>
          <a:p>
            <a:r>
              <a:rPr lang="en-GB" sz="4000" dirty="0"/>
              <a:t>Adaptive Information Processing</a:t>
            </a:r>
          </a:p>
        </p:txBody>
      </p:sp>
    </p:spTree>
    <p:extLst>
      <p:ext uri="{BB962C8B-B14F-4D97-AF65-F5344CB8AC3E}">
        <p14:creationId xmlns:p14="http://schemas.microsoft.com/office/powerpoint/2010/main" val="3043865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729" y="1447135"/>
            <a:ext cx="4751671" cy="3785652"/>
          </a:xfrm>
          <a:prstGeom prst="rect">
            <a:avLst/>
          </a:prstGeom>
        </p:spPr>
        <p:txBody>
          <a:bodyPr wrap="square">
            <a:spAutoFit/>
          </a:bodyPr>
          <a:lstStyle/>
          <a:p>
            <a:r>
              <a:rPr lang="en-GB" sz="2400" b="1" dirty="0"/>
              <a:t>Fight</a:t>
            </a:r>
            <a:r>
              <a:rPr lang="en-GB" sz="2400" dirty="0"/>
              <a:t>:  Aggression, argumentative, angry</a:t>
            </a:r>
          </a:p>
          <a:p>
            <a:r>
              <a:rPr lang="en-GB" sz="2400" dirty="0"/>
              <a:t>  </a:t>
            </a:r>
            <a:br>
              <a:rPr lang="en-GB" sz="2400" dirty="0"/>
            </a:br>
            <a:r>
              <a:rPr lang="en-GB" sz="2400" b="1" dirty="0"/>
              <a:t>Flight</a:t>
            </a:r>
            <a:r>
              <a:rPr lang="en-GB" sz="2400" dirty="0"/>
              <a:t>: Withdrawal, avoidance of people/ situations, substance misuse/ addictions. </a:t>
            </a:r>
          </a:p>
          <a:p>
            <a:br>
              <a:rPr lang="en-GB" sz="2400" dirty="0"/>
            </a:br>
            <a:r>
              <a:rPr lang="en-GB" sz="2400" dirty="0"/>
              <a:t> </a:t>
            </a:r>
            <a:r>
              <a:rPr lang="en-GB" sz="2400" b="1" dirty="0"/>
              <a:t>Freeze</a:t>
            </a:r>
            <a:r>
              <a:rPr lang="en-GB" sz="2400" dirty="0"/>
              <a:t>: (wild  animals play ‘dead’ until threat removed) state of ‘hypervigilant watching’, observation</a:t>
            </a:r>
          </a:p>
        </p:txBody>
      </p:sp>
      <p:sp>
        <p:nvSpPr>
          <p:cNvPr id="7" name="Rectangle 6"/>
          <p:cNvSpPr/>
          <p:nvPr/>
        </p:nvSpPr>
        <p:spPr>
          <a:xfrm>
            <a:off x="353729" y="533400"/>
            <a:ext cx="7355219" cy="707886"/>
          </a:xfrm>
          <a:prstGeom prst="rect">
            <a:avLst/>
          </a:prstGeom>
        </p:spPr>
        <p:txBody>
          <a:bodyPr wrap="none">
            <a:spAutoFit/>
          </a:bodyPr>
          <a:lstStyle/>
          <a:p>
            <a:r>
              <a:rPr lang="en-GB" sz="4000" dirty="0">
                <a:latin typeface="+mj-lt"/>
              </a:rPr>
              <a:t>Behavioural Responses to Trauma</a:t>
            </a: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574853"/>
            <a:ext cx="3222725" cy="3530215"/>
          </a:xfrm>
          <a:prstGeom prst="rect">
            <a:avLst/>
          </a:prstGeom>
        </p:spPr>
      </p:pic>
    </p:spTree>
    <p:extLst>
      <p:ext uri="{BB962C8B-B14F-4D97-AF65-F5344CB8AC3E}">
        <p14:creationId xmlns:p14="http://schemas.microsoft.com/office/powerpoint/2010/main" val="3989051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4360" y="533400"/>
            <a:ext cx="7114127" cy="707886"/>
          </a:xfrm>
          <a:prstGeom prst="rect">
            <a:avLst/>
          </a:prstGeom>
        </p:spPr>
        <p:txBody>
          <a:bodyPr wrap="none">
            <a:spAutoFit/>
          </a:bodyPr>
          <a:lstStyle/>
          <a:p>
            <a:r>
              <a:rPr lang="en-GB" sz="4000" dirty="0">
                <a:latin typeface="+mj-lt"/>
              </a:rPr>
              <a:t>How do children react to trauma?</a:t>
            </a:r>
          </a:p>
        </p:txBody>
      </p:sp>
      <p:sp>
        <p:nvSpPr>
          <p:cNvPr id="6" name="Rectangle 5"/>
          <p:cNvSpPr/>
          <p:nvPr/>
        </p:nvSpPr>
        <p:spPr>
          <a:xfrm>
            <a:off x="609600" y="1349947"/>
            <a:ext cx="7467600" cy="4832092"/>
          </a:xfrm>
          <a:prstGeom prst="rect">
            <a:avLst/>
          </a:prstGeom>
        </p:spPr>
        <p:txBody>
          <a:bodyPr wrap="square">
            <a:spAutoFit/>
          </a:bodyPr>
          <a:lstStyle/>
          <a:p>
            <a:r>
              <a:rPr lang="en-US" sz="2800" dirty="0"/>
              <a:t>Every child reacts to trauma differently</a:t>
            </a:r>
          </a:p>
          <a:p>
            <a:endParaRPr lang="en-US" sz="2800" dirty="0"/>
          </a:p>
          <a:p>
            <a:r>
              <a:rPr lang="en-US" sz="2800" dirty="0"/>
              <a:t>Reaction will depend on:</a:t>
            </a:r>
          </a:p>
          <a:p>
            <a:pPr marL="742950" lvl="1" indent="-285750">
              <a:buFont typeface="Arial" panose="020B0604020202020204" pitchFamily="34" charset="0"/>
              <a:buChar char="•"/>
            </a:pPr>
            <a:r>
              <a:rPr lang="en-US" sz="2800" dirty="0"/>
              <a:t>Developmental level</a:t>
            </a:r>
          </a:p>
          <a:p>
            <a:pPr marL="742950" lvl="1" indent="-285750">
              <a:buFont typeface="Arial" panose="020B0604020202020204" pitchFamily="34" charset="0"/>
              <a:buChar char="•"/>
            </a:pPr>
            <a:r>
              <a:rPr lang="en-US" sz="2800" dirty="0"/>
              <a:t>Whether the child has pre-existing difficulties e.g. autism, learning difficulties</a:t>
            </a:r>
          </a:p>
          <a:p>
            <a:pPr marL="742950" lvl="1" indent="-285750">
              <a:buFont typeface="Arial" panose="020B0604020202020204" pitchFamily="34" charset="0"/>
              <a:buChar char="•"/>
            </a:pPr>
            <a:r>
              <a:rPr lang="en-US" sz="2800" dirty="0"/>
              <a:t>Previous life experiences</a:t>
            </a:r>
          </a:p>
          <a:p>
            <a:pPr marL="742950" lvl="1" indent="-285750">
              <a:buFont typeface="Arial" panose="020B0604020202020204" pitchFamily="34" charset="0"/>
              <a:buChar char="•"/>
            </a:pPr>
            <a:r>
              <a:rPr lang="en-US" sz="2800" dirty="0"/>
              <a:t>Level of exposure to the trauma</a:t>
            </a:r>
          </a:p>
          <a:p>
            <a:pPr marL="742950" lvl="1" indent="-285750">
              <a:buFont typeface="Arial" panose="020B0604020202020204" pitchFamily="34" charset="0"/>
              <a:buChar char="•"/>
            </a:pPr>
            <a:r>
              <a:rPr lang="en-US" sz="2800" dirty="0"/>
              <a:t>Parental reactions</a:t>
            </a:r>
          </a:p>
          <a:p>
            <a:pPr marL="742950" lvl="1" indent="-285750">
              <a:buFont typeface="Arial" panose="020B0604020202020204" pitchFamily="34" charset="0"/>
              <a:buChar char="•"/>
            </a:pPr>
            <a:r>
              <a:rPr lang="en-US" sz="2800" dirty="0"/>
              <a:t>Subsequent changes in living situation</a:t>
            </a:r>
          </a:p>
          <a:p>
            <a:endParaRPr lang="en-US" sz="2800" dirty="0"/>
          </a:p>
        </p:txBody>
      </p:sp>
    </p:spTree>
    <p:extLst>
      <p:ext uri="{BB962C8B-B14F-4D97-AF65-F5344CB8AC3E}">
        <p14:creationId xmlns:p14="http://schemas.microsoft.com/office/powerpoint/2010/main" val="2512551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458852"/>
            <a:ext cx="7848600" cy="1323439"/>
          </a:xfrm>
          <a:prstGeom prst="rect">
            <a:avLst/>
          </a:prstGeom>
        </p:spPr>
        <p:txBody>
          <a:bodyPr wrap="square">
            <a:spAutoFit/>
          </a:bodyPr>
          <a:lstStyle/>
          <a:p>
            <a:r>
              <a:rPr lang="en-GB" sz="4000" b="1" dirty="0">
                <a:latin typeface="+mj-lt"/>
                <a:cs typeface="Arial" panose="020B0604020202020204" pitchFamily="34" charset="0"/>
              </a:rPr>
              <a:t>When does trauma reaction </a:t>
            </a:r>
          </a:p>
          <a:p>
            <a:r>
              <a:rPr lang="en-GB" sz="4000" b="1" dirty="0">
                <a:latin typeface="+mj-lt"/>
                <a:cs typeface="Arial" panose="020B0604020202020204" pitchFamily="34" charset="0"/>
              </a:rPr>
              <a:t>become PTSD?</a:t>
            </a:r>
            <a:endParaRPr lang="en-GB" sz="4000" b="1" dirty="0">
              <a:latin typeface="+mj-lt"/>
            </a:endParaRPr>
          </a:p>
        </p:txBody>
      </p:sp>
      <p:sp>
        <p:nvSpPr>
          <p:cNvPr id="6" name="Rectangle 5"/>
          <p:cNvSpPr/>
          <p:nvPr/>
        </p:nvSpPr>
        <p:spPr>
          <a:xfrm>
            <a:off x="1143000" y="1210137"/>
            <a:ext cx="6629400" cy="388696"/>
          </a:xfrm>
          <a:prstGeom prst="rect">
            <a:avLst/>
          </a:prstGeom>
        </p:spPr>
        <p:txBody>
          <a:bodyPr wrap="square">
            <a:spAutoFit/>
          </a:bodyPr>
          <a:lstStyle/>
          <a:p>
            <a:pPr algn="ctr">
              <a:lnSpc>
                <a:spcPct val="107000"/>
              </a:lnSpc>
              <a:spcAft>
                <a:spcPts val="800"/>
              </a:spcAft>
            </a:pPr>
            <a:r>
              <a:rPr lang="en-GB" b="1">
                <a:latin typeface="Arial"/>
                <a:ea typeface="Calibri"/>
                <a:cs typeface="Times New Roman"/>
              </a:rPr>
              <a:t> </a:t>
            </a:r>
            <a:endParaRPr lang="en-GB" sz="2400">
              <a:ea typeface="Calibri"/>
              <a:cs typeface="Times New Roman"/>
            </a:endParaRPr>
          </a:p>
        </p:txBody>
      </p:sp>
      <p:sp>
        <p:nvSpPr>
          <p:cNvPr id="8" name="Rectangle 7"/>
          <p:cNvSpPr/>
          <p:nvPr/>
        </p:nvSpPr>
        <p:spPr>
          <a:xfrm>
            <a:off x="533400" y="1981200"/>
            <a:ext cx="7391400" cy="3600986"/>
          </a:xfrm>
          <a:prstGeom prst="rect">
            <a:avLst/>
          </a:prstGeom>
        </p:spPr>
        <p:txBody>
          <a:bodyPr wrap="square">
            <a:spAutoFit/>
          </a:bodyPr>
          <a:lstStyle/>
          <a:p>
            <a:r>
              <a:rPr lang="en-GB" sz="2800" dirty="0"/>
              <a:t>PTSD is a clinical diagnosis that takes into account  length/duration of specific symptoms:</a:t>
            </a:r>
          </a:p>
          <a:p>
            <a:pPr marL="457200" indent="-457200">
              <a:buFont typeface="Wingdings" panose="05000000000000000000" pitchFamily="2" charset="2"/>
              <a:buChar char="v"/>
            </a:pPr>
            <a:endParaRPr lang="en-GB" sz="2800" dirty="0"/>
          </a:p>
          <a:p>
            <a:pPr marL="457200" indent="-457200">
              <a:buFont typeface="Arial" charset="0"/>
              <a:buChar char="•"/>
            </a:pPr>
            <a:r>
              <a:rPr lang="en-GB" sz="2400" dirty="0"/>
              <a:t>In acute trauma reactions – diagnosis of PTSD may be given after 1 month </a:t>
            </a:r>
          </a:p>
          <a:p>
            <a:pPr marL="457200" indent="-457200">
              <a:buFont typeface="Arial" charset="0"/>
              <a:buChar char="•"/>
            </a:pPr>
            <a:r>
              <a:rPr lang="en-GB" sz="2400" dirty="0"/>
              <a:t>In most cases, PTSD diagnosis is usually considered if symptoms have not subsided after 3 months</a:t>
            </a:r>
          </a:p>
          <a:p>
            <a:pPr marL="457200" indent="-457200">
              <a:buFont typeface="Arial" charset="0"/>
              <a:buChar char="•"/>
            </a:pPr>
            <a:r>
              <a:rPr lang="en-GB" sz="2400" dirty="0"/>
              <a:t>Difficulties can persist without PTSD being present but it needs to be considered.</a:t>
            </a:r>
          </a:p>
        </p:txBody>
      </p:sp>
    </p:spTree>
    <p:extLst>
      <p:ext uri="{BB962C8B-B14F-4D97-AF65-F5344CB8AC3E}">
        <p14:creationId xmlns:p14="http://schemas.microsoft.com/office/powerpoint/2010/main" val="387504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696599"/>
            <a:ext cx="7848600" cy="707886"/>
          </a:xfrm>
          <a:prstGeom prst="rect">
            <a:avLst/>
          </a:prstGeom>
        </p:spPr>
        <p:txBody>
          <a:bodyPr wrap="square">
            <a:spAutoFit/>
          </a:bodyPr>
          <a:lstStyle/>
          <a:p>
            <a:r>
              <a:rPr lang="en-GB" sz="4000" dirty="0">
                <a:latin typeface="+mj-lt"/>
                <a:cs typeface="Arial" panose="020B0604020202020204" pitchFamily="34" charset="0"/>
              </a:rPr>
              <a:t>PTSD has four elements:</a:t>
            </a:r>
            <a:endParaRPr lang="en-GB" sz="4000" dirty="0">
              <a:latin typeface="+mj-lt"/>
            </a:endParaRPr>
          </a:p>
        </p:txBody>
      </p:sp>
      <p:sp>
        <p:nvSpPr>
          <p:cNvPr id="6" name="Rectangle 5"/>
          <p:cNvSpPr/>
          <p:nvPr/>
        </p:nvSpPr>
        <p:spPr>
          <a:xfrm>
            <a:off x="1143000" y="1210137"/>
            <a:ext cx="6629400" cy="388696"/>
          </a:xfrm>
          <a:prstGeom prst="rect">
            <a:avLst/>
          </a:prstGeom>
        </p:spPr>
        <p:txBody>
          <a:bodyPr wrap="square">
            <a:spAutoFit/>
          </a:bodyPr>
          <a:lstStyle/>
          <a:p>
            <a:pPr algn="ctr">
              <a:lnSpc>
                <a:spcPct val="107000"/>
              </a:lnSpc>
              <a:spcAft>
                <a:spcPts val="800"/>
              </a:spcAft>
            </a:pPr>
            <a:r>
              <a:rPr lang="en-GB" b="1">
                <a:latin typeface="Arial"/>
                <a:ea typeface="Calibri"/>
                <a:cs typeface="Times New Roman"/>
              </a:rPr>
              <a:t> </a:t>
            </a:r>
            <a:endParaRPr lang="en-GB" sz="2400">
              <a:ea typeface="Calibri"/>
              <a:cs typeface="Times New Roman"/>
            </a:endParaRPr>
          </a:p>
        </p:txBody>
      </p:sp>
      <p:sp>
        <p:nvSpPr>
          <p:cNvPr id="8" name="Rectangle 7"/>
          <p:cNvSpPr/>
          <p:nvPr/>
        </p:nvSpPr>
        <p:spPr>
          <a:xfrm>
            <a:off x="762000" y="1781395"/>
            <a:ext cx="7391400" cy="3785652"/>
          </a:xfrm>
          <a:prstGeom prst="rect">
            <a:avLst/>
          </a:prstGeom>
        </p:spPr>
        <p:txBody>
          <a:bodyPr wrap="square">
            <a:spAutoFit/>
          </a:bodyPr>
          <a:lstStyle/>
          <a:p>
            <a:pPr marL="342900" indent="-342900" fontAlgn="base">
              <a:buFont typeface="+mj-lt"/>
              <a:buAutoNum type="arabicPeriod"/>
            </a:pPr>
            <a:r>
              <a:rPr lang="en-GB" sz="2400" dirty="0"/>
              <a:t>Reliving the event (also called re-experiencing)</a:t>
            </a:r>
          </a:p>
          <a:p>
            <a:pPr marL="342900" indent="-342900" fontAlgn="base">
              <a:buFont typeface="+mj-lt"/>
              <a:buAutoNum type="arabicPeriod"/>
            </a:pPr>
            <a:endParaRPr lang="en-GB" sz="2400" dirty="0"/>
          </a:p>
          <a:p>
            <a:pPr marL="342900" indent="-342900" fontAlgn="base">
              <a:buFont typeface="+mj-lt"/>
              <a:buAutoNum type="arabicPeriod"/>
            </a:pPr>
            <a:r>
              <a:rPr lang="en-GB" sz="2400" dirty="0"/>
              <a:t>Avoiding situations reminiscent of the event</a:t>
            </a:r>
          </a:p>
          <a:p>
            <a:pPr marL="342900" indent="-342900" fontAlgn="base">
              <a:buFont typeface="+mj-lt"/>
              <a:buAutoNum type="arabicPeriod"/>
            </a:pPr>
            <a:endParaRPr lang="en-GB" sz="2400" dirty="0"/>
          </a:p>
          <a:p>
            <a:pPr marL="342900" indent="-342900" fontAlgn="base">
              <a:buFont typeface="+mj-lt"/>
              <a:buAutoNum type="arabicPeriod"/>
            </a:pPr>
            <a:r>
              <a:rPr lang="en-GB" sz="2400" dirty="0"/>
              <a:t>Feeling numb or disconnected</a:t>
            </a:r>
          </a:p>
          <a:p>
            <a:pPr marL="342900" indent="-342900" fontAlgn="base">
              <a:buFont typeface="+mj-lt"/>
              <a:buAutoNum type="arabicPeriod"/>
            </a:pPr>
            <a:endParaRPr lang="en-GB" sz="2400" dirty="0"/>
          </a:p>
          <a:p>
            <a:pPr marL="342900" indent="-342900" fontAlgn="base">
              <a:buFont typeface="+mj-lt"/>
              <a:buAutoNum type="arabicPeriod"/>
            </a:pPr>
            <a:r>
              <a:rPr lang="en-GB" sz="2400" dirty="0"/>
              <a:t>Feeling keyed up (hyperarousal)</a:t>
            </a:r>
          </a:p>
          <a:p>
            <a:pPr fontAlgn="base"/>
            <a:endParaRPr lang="en-GB" sz="2400" b="1" dirty="0">
              <a:cs typeface="Arial" panose="020B0604020202020204" pitchFamily="34" charset="0"/>
            </a:endParaRPr>
          </a:p>
          <a:p>
            <a:r>
              <a:rPr lang="en-GB" sz="2400" dirty="0"/>
              <a:t>Essentially, people with PTSD seem unable to put an event behind them and minimize its impact</a:t>
            </a:r>
            <a:endParaRPr lang="en-GB" sz="2400" dirty="0">
              <a:cs typeface="Arial" panose="020B0604020202020204" pitchFamily="34" charset="0"/>
            </a:endParaRPr>
          </a:p>
        </p:txBody>
      </p:sp>
    </p:spTree>
    <p:extLst>
      <p:ext uri="{BB962C8B-B14F-4D97-AF65-F5344CB8AC3E}">
        <p14:creationId xmlns:p14="http://schemas.microsoft.com/office/powerpoint/2010/main" val="416538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err="1"/>
              <a:t>Youtube</a:t>
            </a:r>
            <a:r>
              <a:rPr lang="en-GB"/>
              <a:t> clip of </a:t>
            </a:r>
            <a:r>
              <a:rPr lang="en-GB" err="1"/>
              <a:t>Longfella</a:t>
            </a:r>
            <a:r>
              <a:rPr lang="en-GB"/>
              <a:t> poet</a:t>
            </a:r>
          </a:p>
          <a:p>
            <a:endParaRPr lang="en-GB"/>
          </a:p>
          <a:p>
            <a:r>
              <a:rPr lang="en-GB">
                <a:hlinkClick r:id="rId3"/>
              </a:rPr>
              <a:t>https://www.youtube.com/watch?v=PszMmYpQjPo</a:t>
            </a:r>
            <a:endParaRPr lang="en-GB"/>
          </a:p>
          <a:p>
            <a:endParaRPr lang="en-GB"/>
          </a:p>
        </p:txBody>
      </p:sp>
    </p:spTree>
    <p:extLst>
      <p:ext uri="{BB962C8B-B14F-4D97-AF65-F5344CB8AC3E}">
        <p14:creationId xmlns:p14="http://schemas.microsoft.com/office/powerpoint/2010/main" val="2720278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anchester bee graffi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67000"/>
            <a:ext cx="4326636"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anchester bee graffit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1827" y="2667001"/>
            <a:ext cx="4846933"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33400" y="1066800"/>
            <a:ext cx="8229600" cy="944563"/>
          </a:xfrm>
        </p:spPr>
        <p:txBody>
          <a:bodyPr>
            <a:normAutofit/>
          </a:bodyPr>
          <a:lstStyle/>
          <a:p>
            <a:pPr marL="0" indent="0" algn="ctr">
              <a:buNone/>
            </a:pPr>
            <a:r>
              <a:rPr lang="en-GB" sz="4000" dirty="0"/>
              <a:t>Recovery and Adjustment</a:t>
            </a:r>
          </a:p>
        </p:txBody>
      </p:sp>
    </p:spTree>
    <p:extLst>
      <p:ext uri="{BB962C8B-B14F-4D97-AF65-F5344CB8AC3E}">
        <p14:creationId xmlns:p14="http://schemas.microsoft.com/office/powerpoint/2010/main" val="1811957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457200"/>
            <a:ext cx="7467600" cy="4739759"/>
          </a:xfrm>
          <a:prstGeom prst="rect">
            <a:avLst/>
          </a:prstGeom>
        </p:spPr>
        <p:txBody>
          <a:bodyPr wrap="square">
            <a:spAutoFit/>
          </a:bodyPr>
          <a:lstStyle/>
          <a:p>
            <a:r>
              <a:rPr lang="en-GB" sz="4000" dirty="0">
                <a:latin typeface="+mj-lt"/>
              </a:rPr>
              <a:t>Promote the use of Social Support</a:t>
            </a:r>
          </a:p>
          <a:p>
            <a:endParaRPr lang="en-GB" sz="2800" b="1" dirty="0"/>
          </a:p>
          <a:p>
            <a:pPr marL="285750" indent="-285750">
              <a:buFont typeface="Arial" panose="020B0604020202020204" pitchFamily="34" charset="0"/>
              <a:buChar char="•"/>
            </a:pPr>
            <a:r>
              <a:rPr lang="en-GB" sz="2400" dirty="0"/>
              <a:t>Encourage social connections and a return to previous activities.  </a:t>
            </a:r>
          </a:p>
          <a:p>
            <a:endParaRPr lang="en-GB" sz="2400" dirty="0"/>
          </a:p>
          <a:p>
            <a:pPr marL="285750" indent="-285750">
              <a:buFont typeface="Arial" panose="020B0604020202020204" pitchFamily="34" charset="0"/>
              <a:buChar char="•"/>
            </a:pPr>
            <a:r>
              <a:rPr lang="en-GB" sz="2400" dirty="0"/>
              <a:t>Encourage communication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Social media</a:t>
            </a:r>
          </a:p>
          <a:p>
            <a:pPr marL="285750" indent="-285750"/>
            <a:endParaRPr lang="en-GB" sz="2400" dirty="0"/>
          </a:p>
          <a:p>
            <a:pPr marL="285750" indent="-285750">
              <a:buFont typeface="Arial" panose="020B0604020202020204" pitchFamily="34" charset="0"/>
              <a:buChar char="•"/>
            </a:pPr>
            <a:r>
              <a:rPr lang="en-GB" sz="2400" dirty="0"/>
              <a:t>Promote strengths and encourage existing coping strategies</a:t>
            </a:r>
          </a:p>
          <a:p>
            <a:endParaRPr lang="en-GB" dirty="0"/>
          </a:p>
        </p:txBody>
      </p:sp>
    </p:spTree>
    <p:extLst>
      <p:ext uri="{BB962C8B-B14F-4D97-AF65-F5344CB8AC3E}">
        <p14:creationId xmlns:p14="http://schemas.microsoft.com/office/powerpoint/2010/main" val="3989636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914400"/>
            <a:ext cx="7467600" cy="4062651"/>
          </a:xfrm>
          <a:prstGeom prst="rect">
            <a:avLst/>
          </a:prstGeom>
        </p:spPr>
        <p:txBody>
          <a:bodyPr wrap="square">
            <a:spAutoFit/>
          </a:bodyPr>
          <a:lstStyle/>
          <a:p>
            <a:r>
              <a:rPr lang="en-GB" sz="4000" dirty="0">
                <a:latin typeface="+mj-lt"/>
              </a:rPr>
              <a:t>Information on Coping</a:t>
            </a:r>
          </a:p>
          <a:p>
            <a:endParaRPr lang="en-GB" sz="2800" b="1" dirty="0"/>
          </a:p>
          <a:p>
            <a:pPr marL="457200" indent="-457200">
              <a:buFont typeface="Arial" panose="020B0604020202020204" pitchFamily="34" charset="0"/>
              <a:buChar char="•"/>
            </a:pPr>
            <a:r>
              <a:rPr lang="en-GB" sz="2400" dirty="0"/>
              <a:t>Offer information and advice on coping with trauma</a:t>
            </a:r>
          </a:p>
          <a:p>
            <a:r>
              <a:rPr lang="en-GB" sz="2400" dirty="0"/>
              <a:t> </a:t>
            </a:r>
          </a:p>
          <a:p>
            <a:pPr marL="457200" indent="-457200">
              <a:buFont typeface="Arial" panose="020B0604020202020204" pitchFamily="34" charset="0"/>
              <a:buChar char="•"/>
            </a:pPr>
            <a:r>
              <a:rPr lang="en-GB" sz="2400" dirty="0"/>
              <a:t>Direct young people to resources and sources of support</a:t>
            </a:r>
          </a:p>
          <a:p>
            <a:endParaRPr lang="en-GB" sz="2400" dirty="0"/>
          </a:p>
          <a:p>
            <a:pPr marL="457200" indent="-457200">
              <a:buFont typeface="Arial" panose="020B0604020202020204" pitchFamily="34" charset="0"/>
              <a:buChar char="•"/>
            </a:pPr>
            <a:r>
              <a:rPr lang="en-GB" sz="2400" dirty="0"/>
              <a:t>Promote and encourage existing coping strategies</a:t>
            </a:r>
          </a:p>
          <a:p>
            <a:endParaRPr lang="en-GB" sz="2800" dirty="0"/>
          </a:p>
          <a:p>
            <a:endParaRPr lang="en-GB" dirty="0"/>
          </a:p>
        </p:txBody>
      </p:sp>
    </p:spTree>
    <p:extLst>
      <p:ext uri="{BB962C8B-B14F-4D97-AF65-F5344CB8AC3E}">
        <p14:creationId xmlns:p14="http://schemas.microsoft.com/office/powerpoint/2010/main" val="1545137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676400"/>
            <a:ext cx="7620000" cy="3139321"/>
          </a:xfrm>
          <a:prstGeom prst="rect">
            <a:avLst/>
          </a:prstGeom>
        </p:spPr>
        <p:txBody>
          <a:bodyPr wrap="square">
            <a:spAutoFit/>
          </a:bodyPr>
          <a:lstStyle/>
          <a:p>
            <a:r>
              <a:rPr lang="en-GB" sz="2000" dirty="0"/>
              <a:t>Counselling/ therapy soon after a major trauma is not advisable and may actually make things worse:</a:t>
            </a:r>
          </a:p>
          <a:p>
            <a:endParaRPr lang="en-GB" sz="2000" dirty="0"/>
          </a:p>
          <a:p>
            <a:pPr marL="342900" indent="-342900">
              <a:buFont typeface="Arial" panose="020B0604020202020204" pitchFamily="34" charset="0"/>
              <a:buChar char="•"/>
            </a:pPr>
            <a:r>
              <a:rPr lang="en-GB" sz="2000" dirty="0"/>
              <a:t>People can be re-traumatised</a:t>
            </a:r>
            <a:br>
              <a:rPr lang="en-GB" sz="2000" dirty="0"/>
            </a:br>
            <a:endParaRPr lang="en-GB" sz="2000" dirty="0"/>
          </a:p>
          <a:p>
            <a:pPr marL="342900" indent="-342900">
              <a:buFont typeface="Arial" panose="020B0604020202020204" pitchFamily="34" charset="0"/>
              <a:buChar char="•"/>
            </a:pPr>
            <a:r>
              <a:rPr lang="en-GB" sz="2000" dirty="0"/>
              <a:t>Counselling/ therapy can give the unintentional message that there is ‘something wrong’ with the person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Group debriefing can also be harmful</a:t>
            </a:r>
          </a:p>
          <a:p>
            <a:endParaRPr lang="en-GB" dirty="0"/>
          </a:p>
        </p:txBody>
      </p:sp>
      <p:sp>
        <p:nvSpPr>
          <p:cNvPr id="6" name="Rectangle 5"/>
          <p:cNvSpPr/>
          <p:nvPr/>
        </p:nvSpPr>
        <p:spPr>
          <a:xfrm>
            <a:off x="685800" y="609600"/>
            <a:ext cx="7467600" cy="707886"/>
          </a:xfrm>
          <a:prstGeom prst="rect">
            <a:avLst/>
          </a:prstGeom>
        </p:spPr>
        <p:txBody>
          <a:bodyPr wrap="square">
            <a:spAutoFit/>
          </a:bodyPr>
          <a:lstStyle/>
          <a:p>
            <a:r>
              <a:rPr lang="en-GB" sz="4000" dirty="0">
                <a:latin typeface="+mj-lt"/>
              </a:rPr>
              <a:t>Information on Coping</a:t>
            </a:r>
          </a:p>
        </p:txBody>
      </p:sp>
    </p:spTree>
    <p:extLst>
      <p:ext uri="{BB962C8B-B14F-4D97-AF65-F5344CB8AC3E}">
        <p14:creationId xmlns:p14="http://schemas.microsoft.com/office/powerpoint/2010/main" val="1733390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0"/>
            <a:ext cx="7886700" cy="777874"/>
          </a:xfrm>
        </p:spPr>
        <p:txBody>
          <a:bodyPr>
            <a:normAutofit/>
          </a:bodyPr>
          <a:lstStyle/>
          <a:p>
            <a:r>
              <a:rPr lang="en-GB" sz="4000" dirty="0"/>
              <a:t>Activity</a:t>
            </a:r>
          </a:p>
        </p:txBody>
      </p:sp>
      <p:sp>
        <p:nvSpPr>
          <p:cNvPr id="3" name="Content Placeholder 2"/>
          <p:cNvSpPr>
            <a:spLocks noGrp="1"/>
          </p:cNvSpPr>
          <p:nvPr>
            <p:ph idx="1"/>
          </p:nvPr>
        </p:nvSpPr>
        <p:spPr>
          <a:xfrm>
            <a:off x="628650" y="1447800"/>
            <a:ext cx="7886700" cy="4351338"/>
          </a:xfrm>
        </p:spPr>
        <p:txBody>
          <a:bodyPr>
            <a:normAutofit fontScale="92500" lnSpcReduction="10000"/>
          </a:bodyPr>
          <a:lstStyle/>
          <a:p>
            <a:r>
              <a:rPr lang="en-GB" sz="2600" dirty="0"/>
              <a:t>Refer to the scenario and consider:</a:t>
            </a:r>
          </a:p>
          <a:p>
            <a:r>
              <a:rPr lang="en-GB" sz="2600" b="1" dirty="0"/>
              <a:t>Group A  </a:t>
            </a:r>
            <a:r>
              <a:rPr lang="en-GB" sz="2600" dirty="0"/>
              <a:t>How would you communicate the incident to staff, pupils and parents?</a:t>
            </a:r>
          </a:p>
          <a:p>
            <a:r>
              <a:rPr lang="en-GB" sz="2600" b="1" dirty="0"/>
              <a:t>Group B</a:t>
            </a:r>
            <a:r>
              <a:rPr lang="en-GB" sz="2600" dirty="0"/>
              <a:t>  Identify who is most vulnerable following the incident, what support would you plan for them and how would you monitor these individuals?</a:t>
            </a:r>
          </a:p>
          <a:p>
            <a:r>
              <a:rPr lang="en-GB" sz="2600" b="1" dirty="0"/>
              <a:t>Group C  </a:t>
            </a:r>
            <a:r>
              <a:rPr lang="en-GB" sz="2600" dirty="0"/>
              <a:t>How would you acknowledge the incident to the family and what arrangements would you make to memorialise the deceased?  What precautions would you need to take?</a:t>
            </a:r>
          </a:p>
          <a:p>
            <a:r>
              <a:rPr lang="en-GB" sz="2600" b="1" dirty="0"/>
              <a:t>Group D  </a:t>
            </a:r>
            <a:r>
              <a:rPr lang="en-GB" sz="2600" dirty="0"/>
              <a:t>How would you ensure self-care for you and your senior leaders?  </a:t>
            </a:r>
          </a:p>
          <a:p>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86410" y="439737"/>
            <a:ext cx="7886700" cy="1325563"/>
          </a:xfrm>
        </p:spPr>
        <p:txBody>
          <a:bodyPr>
            <a:normAutofit/>
          </a:bodyPr>
          <a:lstStyle/>
          <a:p>
            <a:pPr eaLnBrk="1" hangingPunct="1">
              <a:defRPr/>
            </a:pPr>
            <a:r>
              <a:rPr lang="en-GB" sz="4000" dirty="0">
                <a:solidFill>
                  <a:schemeClr val="tx1"/>
                </a:solidFill>
              </a:rPr>
              <a:t>POST TRAUMATIC GROWTH</a:t>
            </a:r>
            <a:br>
              <a:rPr lang="en-GB" sz="4000" dirty="0">
                <a:solidFill>
                  <a:schemeClr val="tx1"/>
                </a:solidFill>
              </a:rPr>
            </a:br>
            <a:endParaRPr lang="en-GB" sz="4000" dirty="0">
              <a:solidFill>
                <a:schemeClr val="tx1"/>
              </a:solidFill>
            </a:endParaRPr>
          </a:p>
        </p:txBody>
      </p:sp>
      <p:sp>
        <p:nvSpPr>
          <p:cNvPr id="31748" name="Rectangle 3"/>
          <p:cNvSpPr>
            <a:spLocks noGrp="1" noChangeArrowheads="1"/>
          </p:cNvSpPr>
          <p:nvPr>
            <p:ph idx="1"/>
          </p:nvPr>
        </p:nvSpPr>
        <p:spPr/>
        <p:txBody>
          <a:bodyPr/>
          <a:lstStyle/>
          <a:p>
            <a:pPr eaLnBrk="1" hangingPunct="1">
              <a:lnSpc>
                <a:spcPct val="80000"/>
              </a:lnSpc>
              <a:spcBef>
                <a:spcPct val="0"/>
              </a:spcBef>
              <a:buFontTx/>
              <a:buNone/>
            </a:pPr>
            <a:r>
              <a:rPr lang="en-GB" sz="3600" b="1" i="1" dirty="0"/>
              <a:t>	Post traumatic growth</a:t>
            </a:r>
            <a:r>
              <a:rPr lang="en-GB" sz="3600" dirty="0"/>
              <a:t> is positive change experienced as a result of the struggle with a major life crisis or a traumatic event. </a:t>
            </a:r>
          </a:p>
          <a:p>
            <a:pPr eaLnBrk="1" hangingPunct="1">
              <a:lnSpc>
                <a:spcPct val="80000"/>
              </a:lnSpc>
            </a:pPr>
            <a:endParaRPr lang="en-GB" sz="2400" dirty="0"/>
          </a:p>
        </p:txBody>
      </p:sp>
      <p:sp>
        <p:nvSpPr>
          <p:cNvPr id="31750" name="Slide Number Placeholder 5"/>
          <p:cNvSpPr>
            <a:spLocks noGrp="1"/>
          </p:cNvSpPr>
          <p:nvPr>
            <p:ph type="sldNum" sz="quarter" idx="12"/>
          </p:nvPr>
        </p:nvSpPr>
        <p:spPr>
          <a:noFill/>
        </p:spPr>
        <p:txBody>
          <a:bodyPr/>
          <a:lstStyle/>
          <a:p>
            <a:fld id="{DC72EDC5-3576-4EC1-AD42-617AD46C247F}" type="slidenum">
              <a:rPr lang="en-GB" smtClean="0"/>
              <a:pPr/>
              <a:t>55</a:t>
            </a:fld>
            <a:endParaRPr lang="en-GB"/>
          </a:p>
        </p:txBody>
      </p:sp>
      <p:sp>
        <p:nvSpPr>
          <p:cNvPr id="31749" name="Rectangle 4"/>
          <p:cNvSpPr>
            <a:spLocks noChangeArrowheads="1"/>
          </p:cNvSpPr>
          <p:nvPr/>
        </p:nvSpPr>
        <p:spPr bwMode="auto">
          <a:xfrm>
            <a:off x="539750" y="3271838"/>
            <a:ext cx="7848600" cy="641350"/>
          </a:xfrm>
          <a:prstGeom prst="rect">
            <a:avLst/>
          </a:prstGeom>
          <a:noFill/>
          <a:ln w="9525">
            <a:noFill/>
            <a:miter lim="800000"/>
            <a:headEnd/>
            <a:tailEnd/>
          </a:ln>
        </p:spPr>
        <p:txBody>
          <a:bodyPr anchor="ctr">
            <a:spAutoFit/>
          </a:bodyPr>
          <a:lstStyle/>
          <a:p>
            <a:pPr algn="ctr"/>
            <a:br>
              <a:rPr lang="en-GB" b="1">
                <a:latin typeface="Arial" pitchFamily="34" charset="0"/>
              </a:rPr>
            </a:br>
            <a:endParaRPr lang="en-GB">
              <a:latin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28600"/>
            <a:ext cx="6172200" cy="811212"/>
          </a:xfrm>
        </p:spPr>
        <p:txBody>
          <a:bodyPr>
            <a:normAutofit fontScale="90000"/>
          </a:bodyPr>
          <a:lstStyle/>
          <a:p>
            <a:pPr eaLnBrk="1" hangingPunct="1">
              <a:defRPr/>
            </a:pPr>
            <a:r>
              <a:rPr lang="en-GB" sz="3600" dirty="0"/>
              <a:t>What forms does post traumatic growth take?</a:t>
            </a:r>
          </a:p>
        </p:txBody>
      </p:sp>
      <p:sp>
        <p:nvSpPr>
          <p:cNvPr id="26628" name="Rectangle 3"/>
          <p:cNvSpPr>
            <a:spLocks noGrp="1" noChangeArrowheads="1"/>
          </p:cNvSpPr>
          <p:nvPr>
            <p:ph idx="1"/>
          </p:nvPr>
        </p:nvSpPr>
        <p:spPr>
          <a:xfrm>
            <a:off x="457200" y="765175"/>
            <a:ext cx="9144000" cy="6092825"/>
          </a:xfrm>
        </p:spPr>
        <p:txBody>
          <a:bodyPr>
            <a:normAutofit/>
          </a:bodyPr>
          <a:lstStyle/>
          <a:p>
            <a:pPr eaLnBrk="1" hangingPunct="1">
              <a:lnSpc>
                <a:spcPct val="80000"/>
              </a:lnSpc>
              <a:buFontTx/>
              <a:buNone/>
              <a:defRPr/>
            </a:pPr>
            <a:endParaRPr lang="en-GB" sz="2800" b="1" dirty="0">
              <a:solidFill>
                <a:schemeClr val="accent6">
                  <a:lumMod val="25000"/>
                </a:schemeClr>
              </a:solidFill>
            </a:endParaRPr>
          </a:p>
          <a:p>
            <a:pPr eaLnBrk="1" hangingPunct="1">
              <a:lnSpc>
                <a:spcPct val="80000"/>
              </a:lnSpc>
              <a:buFontTx/>
              <a:buNone/>
              <a:defRPr/>
            </a:pPr>
            <a:r>
              <a:rPr lang="en-GB" sz="2800" b="1" dirty="0">
                <a:solidFill>
                  <a:schemeClr val="accent6">
                    <a:lumMod val="25000"/>
                  </a:schemeClr>
                </a:solidFill>
              </a:rPr>
              <a:t>Post traumatic growth tends to occur in 5 general areas. </a:t>
            </a:r>
          </a:p>
          <a:p>
            <a:pPr eaLnBrk="1" hangingPunct="1">
              <a:lnSpc>
                <a:spcPct val="80000"/>
              </a:lnSpc>
              <a:buFontTx/>
              <a:buNone/>
              <a:defRPr/>
            </a:pPr>
            <a:endParaRPr lang="en-GB" sz="2800" b="1" dirty="0">
              <a:solidFill>
                <a:schemeClr val="accent6">
                  <a:lumMod val="25000"/>
                </a:schemeClr>
              </a:solidFill>
            </a:endParaRPr>
          </a:p>
          <a:p>
            <a:pPr eaLnBrk="1" hangingPunct="1">
              <a:lnSpc>
                <a:spcPct val="80000"/>
              </a:lnSpc>
              <a:buNone/>
              <a:defRPr/>
            </a:pPr>
            <a:r>
              <a:rPr lang="en-GB" sz="2000" dirty="0">
                <a:solidFill>
                  <a:schemeClr val="accent6">
                    <a:lumMod val="25000"/>
                  </a:schemeClr>
                </a:solidFill>
              </a:rPr>
              <a:t>1.  New opportunities opened up</a:t>
            </a:r>
          </a:p>
          <a:p>
            <a:pPr eaLnBrk="1" hangingPunct="1">
              <a:lnSpc>
                <a:spcPct val="80000"/>
              </a:lnSpc>
              <a:defRPr/>
            </a:pPr>
            <a:endParaRPr lang="en-GB" sz="2000" dirty="0">
              <a:solidFill>
                <a:schemeClr val="accent6">
                  <a:lumMod val="25000"/>
                </a:schemeClr>
              </a:solidFill>
            </a:endParaRPr>
          </a:p>
          <a:p>
            <a:pPr eaLnBrk="1" hangingPunct="1">
              <a:lnSpc>
                <a:spcPct val="80000"/>
              </a:lnSpc>
              <a:buNone/>
              <a:defRPr/>
            </a:pPr>
            <a:r>
              <a:rPr lang="en-GB" sz="2000" dirty="0">
                <a:solidFill>
                  <a:schemeClr val="accent6">
                    <a:lumMod val="25000"/>
                  </a:schemeClr>
                </a:solidFill>
              </a:rPr>
              <a:t>2.  A change in relationships</a:t>
            </a:r>
          </a:p>
          <a:p>
            <a:pPr eaLnBrk="1" hangingPunct="1">
              <a:lnSpc>
                <a:spcPct val="80000"/>
              </a:lnSpc>
              <a:defRPr/>
            </a:pPr>
            <a:endParaRPr lang="en-GB" sz="2000" dirty="0">
              <a:solidFill>
                <a:schemeClr val="accent6">
                  <a:lumMod val="25000"/>
                </a:schemeClr>
              </a:solidFill>
            </a:endParaRPr>
          </a:p>
          <a:p>
            <a:pPr eaLnBrk="1" hangingPunct="1">
              <a:lnSpc>
                <a:spcPct val="80000"/>
              </a:lnSpc>
              <a:buNone/>
              <a:defRPr/>
            </a:pPr>
            <a:r>
              <a:rPr lang="en-GB" sz="2000" dirty="0">
                <a:solidFill>
                  <a:schemeClr val="accent6">
                    <a:lumMod val="25000"/>
                  </a:schemeClr>
                </a:solidFill>
              </a:rPr>
              <a:t>3.  Increased sense of own strength – “If I lived through that, I can face anything.”</a:t>
            </a:r>
          </a:p>
          <a:p>
            <a:pPr eaLnBrk="1" hangingPunct="1">
              <a:lnSpc>
                <a:spcPct val="80000"/>
              </a:lnSpc>
              <a:defRPr/>
            </a:pPr>
            <a:endParaRPr lang="en-GB" sz="2000" dirty="0">
              <a:solidFill>
                <a:schemeClr val="accent6">
                  <a:lumMod val="25000"/>
                </a:schemeClr>
              </a:solidFill>
            </a:endParaRPr>
          </a:p>
          <a:p>
            <a:pPr eaLnBrk="1" hangingPunct="1">
              <a:lnSpc>
                <a:spcPct val="80000"/>
              </a:lnSpc>
              <a:buNone/>
              <a:defRPr/>
            </a:pPr>
            <a:r>
              <a:rPr lang="en-GB" sz="2000" dirty="0">
                <a:solidFill>
                  <a:schemeClr val="accent6">
                    <a:lumMod val="25000"/>
                  </a:schemeClr>
                </a:solidFill>
              </a:rPr>
              <a:t>4.  Greater appreciation of life</a:t>
            </a:r>
          </a:p>
          <a:p>
            <a:pPr eaLnBrk="1" hangingPunct="1">
              <a:lnSpc>
                <a:spcPct val="80000"/>
              </a:lnSpc>
              <a:defRPr/>
            </a:pPr>
            <a:endParaRPr lang="en-GB" sz="2000" dirty="0">
              <a:solidFill>
                <a:schemeClr val="accent6">
                  <a:lumMod val="25000"/>
                </a:schemeClr>
              </a:solidFill>
            </a:endParaRPr>
          </a:p>
          <a:p>
            <a:pPr eaLnBrk="1" hangingPunct="1">
              <a:lnSpc>
                <a:spcPct val="80000"/>
              </a:lnSpc>
              <a:buNone/>
              <a:defRPr/>
            </a:pPr>
            <a:r>
              <a:rPr lang="en-GB" sz="2000" dirty="0">
                <a:solidFill>
                  <a:schemeClr val="accent6">
                    <a:lumMod val="25000"/>
                  </a:schemeClr>
                </a:solidFill>
              </a:rPr>
              <a:t>5.  A deepening of one’s spiritual life</a:t>
            </a:r>
            <a:br>
              <a:rPr lang="en-GB" sz="2200" dirty="0"/>
            </a:br>
            <a:endParaRPr lang="en-GB" sz="2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4000" dirty="0">
                <a:solidFill>
                  <a:schemeClr val="tx1">
                    <a:lumMod val="75000"/>
                  </a:schemeClr>
                </a:solidFill>
              </a:rPr>
              <a:t>Model of PTG in children</a:t>
            </a:r>
            <a:br>
              <a:rPr lang="en-US" sz="4000" b="1" dirty="0">
                <a:solidFill>
                  <a:schemeClr val="tx1">
                    <a:lumMod val="75000"/>
                  </a:schemeClr>
                </a:solidFill>
              </a:rPr>
            </a:br>
            <a:r>
              <a:rPr lang="en-US" sz="2800" dirty="0"/>
              <a:t>(</a:t>
            </a:r>
            <a:r>
              <a:rPr lang="en-US" sz="2800" dirty="0" err="1"/>
              <a:t>Cryder</a:t>
            </a:r>
            <a:r>
              <a:rPr lang="en-US" sz="2800" dirty="0"/>
              <a:t> et al., 2004)</a:t>
            </a:r>
          </a:p>
        </p:txBody>
      </p:sp>
      <p:sp>
        <p:nvSpPr>
          <p:cNvPr id="68612" name="Rectangle 3"/>
          <p:cNvSpPr>
            <a:spLocks noGrp="1" noChangeArrowheads="1"/>
          </p:cNvSpPr>
          <p:nvPr>
            <p:ph idx="1"/>
          </p:nvPr>
        </p:nvSpPr>
        <p:spPr>
          <a:xfrm rot="5400000">
            <a:off x="5627687" y="2804320"/>
            <a:ext cx="5805488" cy="487363"/>
          </a:xfrm>
        </p:spPr>
        <p:txBody>
          <a:bodyPr/>
          <a:lstStyle/>
          <a:p>
            <a:pPr algn="r" eaLnBrk="1" hangingPunct="1">
              <a:lnSpc>
                <a:spcPct val="90000"/>
              </a:lnSpc>
            </a:pPr>
            <a:r>
              <a:rPr lang="en-US" sz="2800" b="1" dirty="0"/>
              <a:t>Extended model (see Kilmer, 2005)</a:t>
            </a:r>
          </a:p>
        </p:txBody>
      </p:sp>
      <p:sp>
        <p:nvSpPr>
          <p:cNvPr id="68610" name="Footer Placeholder 4"/>
          <p:cNvSpPr>
            <a:spLocks noGrp="1"/>
          </p:cNvSpPr>
          <p:nvPr>
            <p:ph type="ftr" sz="quarter" idx="11"/>
          </p:nvPr>
        </p:nvSpPr>
        <p:spPr>
          <a:xfrm>
            <a:off x="895351" y="5675312"/>
            <a:ext cx="3086100" cy="365125"/>
          </a:xfrm>
          <a:noFill/>
        </p:spPr>
        <p:txBody>
          <a:bodyPr/>
          <a:lstStyle/>
          <a:p>
            <a:r>
              <a:rPr lang="en-GB"/>
              <a:t>Dr D </a:t>
            </a:r>
            <a:r>
              <a:rPr lang="en-GB" dirty="0" err="1"/>
              <a:t>Honeyborne</a:t>
            </a:r>
            <a:r>
              <a:rPr lang="en-GB" dirty="0"/>
              <a:t> &amp; C Russell 2012 Copyright Reserved</a:t>
            </a:r>
          </a:p>
        </p:txBody>
      </p:sp>
      <p:sp>
        <p:nvSpPr>
          <p:cNvPr id="68614" name="Slide Number Placeholder 18"/>
          <p:cNvSpPr>
            <a:spLocks noGrp="1"/>
          </p:cNvSpPr>
          <p:nvPr>
            <p:ph type="sldNum" sz="quarter" idx="12"/>
          </p:nvPr>
        </p:nvSpPr>
        <p:spPr>
          <a:noFill/>
        </p:spPr>
        <p:txBody>
          <a:bodyPr/>
          <a:lstStyle/>
          <a:p>
            <a:fld id="{CBB9049C-FA86-4659-AAFC-95FB200924C2}" type="slidenum">
              <a:rPr lang="en-GB" smtClean="0"/>
              <a:pPr/>
              <a:t>57</a:t>
            </a:fld>
            <a:endParaRPr lang="en-GB"/>
          </a:p>
        </p:txBody>
      </p:sp>
      <p:grpSp>
        <p:nvGrpSpPr>
          <p:cNvPr id="2" name="Group 4"/>
          <p:cNvGrpSpPr>
            <a:grpSpLocks/>
          </p:cNvGrpSpPr>
          <p:nvPr/>
        </p:nvGrpSpPr>
        <p:grpSpPr bwMode="auto">
          <a:xfrm>
            <a:off x="827088" y="1528763"/>
            <a:ext cx="5573712" cy="4486275"/>
            <a:chOff x="521" y="963"/>
            <a:chExt cx="3511" cy="2826"/>
          </a:xfrm>
        </p:grpSpPr>
        <p:sp>
          <p:nvSpPr>
            <p:cNvPr id="68615" name="Text Box 5"/>
            <p:cNvSpPr txBox="1">
              <a:spLocks noChangeArrowheads="1"/>
            </p:cNvSpPr>
            <p:nvPr/>
          </p:nvSpPr>
          <p:spPr bwMode="auto">
            <a:xfrm>
              <a:off x="1932" y="963"/>
              <a:ext cx="1956" cy="333"/>
            </a:xfrm>
            <a:prstGeom prst="rect">
              <a:avLst/>
            </a:prstGeom>
            <a:noFill/>
            <a:ln w="9525">
              <a:solidFill>
                <a:schemeClr val="tx1"/>
              </a:solidFill>
              <a:miter lim="800000"/>
              <a:headEnd/>
              <a:tailEnd/>
            </a:ln>
          </p:spPr>
          <p:txBody>
            <a:bodyPr wrap="none">
              <a:spAutoFit/>
            </a:bodyPr>
            <a:lstStyle/>
            <a:p>
              <a:r>
                <a:rPr lang="en-US" sz="2800">
                  <a:latin typeface="Arial" pitchFamily="34" charset="0"/>
                </a:rPr>
                <a:t>Pre-trauma beliefs</a:t>
              </a:r>
            </a:p>
          </p:txBody>
        </p:sp>
        <p:sp>
          <p:nvSpPr>
            <p:cNvPr id="68616" name="Text Box 6"/>
            <p:cNvSpPr txBox="1">
              <a:spLocks noChangeArrowheads="1"/>
            </p:cNvSpPr>
            <p:nvPr/>
          </p:nvSpPr>
          <p:spPr bwMode="auto">
            <a:xfrm>
              <a:off x="2512" y="1587"/>
              <a:ext cx="896" cy="333"/>
            </a:xfrm>
            <a:prstGeom prst="rect">
              <a:avLst/>
            </a:prstGeom>
            <a:noFill/>
            <a:ln w="9525">
              <a:solidFill>
                <a:schemeClr val="tx1"/>
              </a:solidFill>
              <a:miter lim="800000"/>
              <a:headEnd/>
              <a:tailEnd/>
            </a:ln>
          </p:spPr>
          <p:txBody>
            <a:bodyPr wrap="none">
              <a:spAutoFit/>
            </a:bodyPr>
            <a:lstStyle/>
            <a:p>
              <a:r>
                <a:rPr lang="en-US" sz="2800">
                  <a:latin typeface="Arial" pitchFamily="34" charset="0"/>
                </a:rPr>
                <a:t>Trauma</a:t>
              </a:r>
            </a:p>
          </p:txBody>
        </p:sp>
        <p:sp>
          <p:nvSpPr>
            <p:cNvPr id="68617" name="Text Box 7"/>
            <p:cNvSpPr txBox="1">
              <a:spLocks noChangeArrowheads="1"/>
            </p:cNvSpPr>
            <p:nvPr/>
          </p:nvSpPr>
          <p:spPr bwMode="auto">
            <a:xfrm>
              <a:off x="1920" y="2211"/>
              <a:ext cx="2081" cy="333"/>
            </a:xfrm>
            <a:prstGeom prst="rect">
              <a:avLst/>
            </a:prstGeom>
            <a:noFill/>
            <a:ln w="9525">
              <a:solidFill>
                <a:schemeClr val="tx1"/>
              </a:solidFill>
              <a:miter lim="800000"/>
              <a:headEnd/>
              <a:tailEnd/>
            </a:ln>
          </p:spPr>
          <p:txBody>
            <a:bodyPr wrap="none">
              <a:spAutoFit/>
            </a:bodyPr>
            <a:lstStyle/>
            <a:p>
              <a:r>
                <a:rPr lang="en-US" sz="2800">
                  <a:latin typeface="Arial" pitchFamily="34" charset="0"/>
                </a:rPr>
                <a:t>Ruminative thinking</a:t>
              </a:r>
            </a:p>
          </p:txBody>
        </p:sp>
        <p:sp>
          <p:nvSpPr>
            <p:cNvPr id="68618" name="Text Box 8"/>
            <p:cNvSpPr txBox="1">
              <a:spLocks noChangeArrowheads="1"/>
            </p:cNvSpPr>
            <p:nvPr/>
          </p:nvSpPr>
          <p:spPr bwMode="auto">
            <a:xfrm>
              <a:off x="521" y="2422"/>
              <a:ext cx="871" cy="602"/>
            </a:xfrm>
            <a:prstGeom prst="rect">
              <a:avLst/>
            </a:prstGeom>
            <a:noFill/>
            <a:ln w="9525">
              <a:solidFill>
                <a:schemeClr val="tx1"/>
              </a:solidFill>
              <a:miter lim="800000"/>
              <a:headEnd/>
              <a:tailEnd/>
            </a:ln>
          </p:spPr>
          <p:txBody>
            <a:bodyPr wrap="none">
              <a:spAutoFit/>
            </a:bodyPr>
            <a:lstStyle/>
            <a:p>
              <a:r>
                <a:rPr lang="en-US" sz="2800">
                  <a:latin typeface="Arial" pitchFamily="34" charset="0"/>
                </a:rPr>
                <a:t>Social</a:t>
              </a:r>
            </a:p>
            <a:p>
              <a:r>
                <a:rPr lang="en-US" sz="2800">
                  <a:latin typeface="Arial" pitchFamily="34" charset="0"/>
                </a:rPr>
                <a:t>support</a:t>
              </a:r>
            </a:p>
          </p:txBody>
        </p:sp>
        <p:sp>
          <p:nvSpPr>
            <p:cNvPr id="68619" name="Text Box 9"/>
            <p:cNvSpPr txBox="1">
              <a:spLocks noChangeArrowheads="1"/>
            </p:cNvSpPr>
            <p:nvPr/>
          </p:nvSpPr>
          <p:spPr bwMode="auto">
            <a:xfrm>
              <a:off x="1939" y="2835"/>
              <a:ext cx="2093" cy="333"/>
            </a:xfrm>
            <a:prstGeom prst="rect">
              <a:avLst/>
            </a:prstGeom>
            <a:noFill/>
            <a:ln w="9525">
              <a:solidFill>
                <a:schemeClr val="tx1"/>
              </a:solidFill>
              <a:miter lim="800000"/>
              <a:headEnd/>
              <a:tailEnd/>
            </a:ln>
          </p:spPr>
          <p:txBody>
            <a:bodyPr wrap="none">
              <a:spAutoFit/>
            </a:bodyPr>
            <a:lstStyle/>
            <a:p>
              <a:r>
                <a:rPr lang="en-US" sz="2800">
                  <a:latin typeface="Arial" pitchFamily="34" charset="0"/>
                </a:rPr>
                <a:t>Competency beliefs</a:t>
              </a:r>
            </a:p>
          </p:txBody>
        </p:sp>
        <p:sp>
          <p:nvSpPr>
            <p:cNvPr id="68620" name="Text Box 10"/>
            <p:cNvSpPr txBox="1">
              <a:spLocks noChangeArrowheads="1"/>
            </p:cNvSpPr>
            <p:nvPr/>
          </p:nvSpPr>
          <p:spPr bwMode="auto">
            <a:xfrm>
              <a:off x="2682" y="3456"/>
              <a:ext cx="582" cy="333"/>
            </a:xfrm>
            <a:prstGeom prst="rect">
              <a:avLst/>
            </a:prstGeom>
            <a:noFill/>
            <a:ln w="9525">
              <a:solidFill>
                <a:schemeClr val="tx1"/>
              </a:solidFill>
              <a:miter lim="800000"/>
              <a:headEnd/>
              <a:tailEnd/>
            </a:ln>
          </p:spPr>
          <p:txBody>
            <a:bodyPr wrap="none">
              <a:spAutoFit/>
            </a:bodyPr>
            <a:lstStyle/>
            <a:p>
              <a:r>
                <a:rPr lang="en-US" sz="2800">
                  <a:latin typeface="Arial" pitchFamily="34" charset="0"/>
                </a:rPr>
                <a:t>PTG</a:t>
              </a:r>
            </a:p>
          </p:txBody>
        </p:sp>
        <p:sp>
          <p:nvSpPr>
            <p:cNvPr id="68621" name="Line 11"/>
            <p:cNvSpPr>
              <a:spLocks noChangeShapeType="1"/>
            </p:cNvSpPr>
            <p:nvPr/>
          </p:nvSpPr>
          <p:spPr bwMode="auto">
            <a:xfrm>
              <a:off x="2928" y="1296"/>
              <a:ext cx="0" cy="288"/>
            </a:xfrm>
            <a:prstGeom prst="line">
              <a:avLst/>
            </a:prstGeom>
            <a:noFill/>
            <a:ln w="9525">
              <a:solidFill>
                <a:schemeClr val="tx1"/>
              </a:solidFill>
              <a:round/>
              <a:headEnd/>
              <a:tailEnd type="triangle" w="med" len="med"/>
            </a:ln>
          </p:spPr>
          <p:txBody>
            <a:bodyPr/>
            <a:lstStyle/>
            <a:p>
              <a:endParaRPr lang="en-GB"/>
            </a:p>
          </p:txBody>
        </p:sp>
        <p:sp>
          <p:nvSpPr>
            <p:cNvPr id="68622" name="Line 12"/>
            <p:cNvSpPr>
              <a:spLocks noChangeShapeType="1"/>
            </p:cNvSpPr>
            <p:nvPr/>
          </p:nvSpPr>
          <p:spPr bwMode="auto">
            <a:xfrm>
              <a:off x="2064" y="1296"/>
              <a:ext cx="0" cy="912"/>
            </a:xfrm>
            <a:prstGeom prst="line">
              <a:avLst/>
            </a:prstGeom>
            <a:noFill/>
            <a:ln w="9525">
              <a:solidFill>
                <a:schemeClr val="tx1"/>
              </a:solidFill>
              <a:round/>
              <a:headEnd/>
              <a:tailEnd type="triangle" w="med" len="med"/>
            </a:ln>
          </p:spPr>
          <p:txBody>
            <a:bodyPr/>
            <a:lstStyle/>
            <a:p>
              <a:endParaRPr lang="en-GB"/>
            </a:p>
          </p:txBody>
        </p:sp>
        <p:sp>
          <p:nvSpPr>
            <p:cNvPr id="68623" name="Line 13"/>
            <p:cNvSpPr>
              <a:spLocks noChangeShapeType="1"/>
            </p:cNvSpPr>
            <p:nvPr/>
          </p:nvSpPr>
          <p:spPr bwMode="auto">
            <a:xfrm>
              <a:off x="2928" y="1920"/>
              <a:ext cx="0" cy="288"/>
            </a:xfrm>
            <a:prstGeom prst="line">
              <a:avLst/>
            </a:prstGeom>
            <a:noFill/>
            <a:ln w="9525">
              <a:solidFill>
                <a:schemeClr val="tx1"/>
              </a:solidFill>
              <a:round/>
              <a:headEnd/>
              <a:tailEnd type="triangle" w="med" len="med"/>
            </a:ln>
          </p:spPr>
          <p:txBody>
            <a:bodyPr/>
            <a:lstStyle/>
            <a:p>
              <a:endParaRPr lang="en-GB"/>
            </a:p>
          </p:txBody>
        </p:sp>
        <p:sp>
          <p:nvSpPr>
            <p:cNvPr id="68624" name="Line 14"/>
            <p:cNvSpPr>
              <a:spLocks noChangeShapeType="1"/>
            </p:cNvSpPr>
            <p:nvPr/>
          </p:nvSpPr>
          <p:spPr bwMode="auto">
            <a:xfrm flipV="1">
              <a:off x="1392" y="2352"/>
              <a:ext cx="528" cy="288"/>
            </a:xfrm>
            <a:prstGeom prst="line">
              <a:avLst/>
            </a:prstGeom>
            <a:noFill/>
            <a:ln w="9525">
              <a:solidFill>
                <a:schemeClr val="tx1"/>
              </a:solidFill>
              <a:round/>
              <a:headEnd/>
              <a:tailEnd type="triangle" w="med" len="med"/>
            </a:ln>
          </p:spPr>
          <p:txBody>
            <a:bodyPr/>
            <a:lstStyle/>
            <a:p>
              <a:endParaRPr lang="en-GB"/>
            </a:p>
          </p:txBody>
        </p:sp>
        <p:sp>
          <p:nvSpPr>
            <p:cNvPr id="68625" name="Line 15"/>
            <p:cNvSpPr>
              <a:spLocks noChangeShapeType="1"/>
            </p:cNvSpPr>
            <p:nvPr/>
          </p:nvSpPr>
          <p:spPr bwMode="auto">
            <a:xfrm>
              <a:off x="1392" y="2784"/>
              <a:ext cx="528" cy="240"/>
            </a:xfrm>
            <a:prstGeom prst="line">
              <a:avLst/>
            </a:prstGeom>
            <a:noFill/>
            <a:ln w="9525">
              <a:solidFill>
                <a:schemeClr val="tx1"/>
              </a:solidFill>
              <a:round/>
              <a:headEnd/>
              <a:tailEnd type="triangle" w="med" len="med"/>
            </a:ln>
          </p:spPr>
          <p:txBody>
            <a:bodyPr/>
            <a:lstStyle/>
            <a:p>
              <a:endParaRPr lang="en-GB"/>
            </a:p>
          </p:txBody>
        </p:sp>
        <p:sp>
          <p:nvSpPr>
            <p:cNvPr id="68626" name="Line 16"/>
            <p:cNvSpPr>
              <a:spLocks noChangeShapeType="1"/>
            </p:cNvSpPr>
            <p:nvPr/>
          </p:nvSpPr>
          <p:spPr bwMode="auto">
            <a:xfrm>
              <a:off x="2928" y="2544"/>
              <a:ext cx="0" cy="288"/>
            </a:xfrm>
            <a:prstGeom prst="line">
              <a:avLst/>
            </a:prstGeom>
            <a:noFill/>
            <a:ln w="9525">
              <a:solidFill>
                <a:schemeClr val="tx1"/>
              </a:solidFill>
              <a:round/>
              <a:headEnd type="triangle" w="med" len="med"/>
              <a:tailEnd type="triangle" w="med" len="med"/>
            </a:ln>
          </p:spPr>
          <p:txBody>
            <a:bodyPr/>
            <a:lstStyle/>
            <a:p>
              <a:endParaRPr lang="en-GB"/>
            </a:p>
          </p:txBody>
        </p:sp>
        <p:sp>
          <p:nvSpPr>
            <p:cNvPr id="68627" name="Line 17"/>
            <p:cNvSpPr>
              <a:spLocks noChangeShapeType="1"/>
            </p:cNvSpPr>
            <p:nvPr/>
          </p:nvSpPr>
          <p:spPr bwMode="auto">
            <a:xfrm>
              <a:off x="2928" y="3168"/>
              <a:ext cx="0" cy="288"/>
            </a:xfrm>
            <a:prstGeom prst="line">
              <a:avLst/>
            </a:prstGeom>
            <a:noFill/>
            <a:ln w="9525">
              <a:solidFill>
                <a:schemeClr val="tx1"/>
              </a:solidFill>
              <a:round/>
              <a:headEnd type="triangle" w="med" len="med"/>
              <a:tailEnd type="triangle" w="med" len="med"/>
            </a:ln>
          </p:spPr>
          <p:txBody>
            <a:bodyPr/>
            <a:lstStyle/>
            <a:p>
              <a:endParaRPr lang="en-GB"/>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Footer Placeholder 2"/>
          <p:cNvSpPr>
            <a:spLocks noGrp="1"/>
          </p:cNvSpPr>
          <p:nvPr>
            <p:ph type="ftr" sz="quarter" idx="11"/>
          </p:nvPr>
        </p:nvSpPr>
        <p:spPr>
          <a:noFill/>
        </p:spPr>
        <p:txBody>
          <a:bodyPr/>
          <a:lstStyle/>
          <a:p>
            <a:r>
              <a:rPr lang="en-GB"/>
              <a:t>Dr D Honeyborne &amp; C Russell 2012 Copyright Reserved</a:t>
            </a:r>
          </a:p>
        </p:txBody>
      </p:sp>
      <p:sp>
        <p:nvSpPr>
          <p:cNvPr id="39941" name="Slide Number Placeholder 4"/>
          <p:cNvSpPr>
            <a:spLocks noGrp="1"/>
          </p:cNvSpPr>
          <p:nvPr>
            <p:ph type="sldNum" sz="quarter" idx="12"/>
          </p:nvPr>
        </p:nvSpPr>
        <p:spPr>
          <a:noFill/>
        </p:spPr>
        <p:txBody>
          <a:bodyPr/>
          <a:lstStyle/>
          <a:p>
            <a:fld id="{A64B59CF-87BA-45A4-AD34-16C835EF942A}" type="slidenum">
              <a:rPr lang="en-GB" smtClean="0"/>
              <a:pPr/>
              <a:t>58</a:t>
            </a:fld>
            <a:endParaRPr lang="en-GB"/>
          </a:p>
        </p:txBody>
      </p:sp>
      <p:sp>
        <p:nvSpPr>
          <p:cNvPr id="137218" name="Rectangle 2"/>
          <p:cNvSpPr>
            <a:spLocks noGrp="1" noChangeArrowheads="1"/>
          </p:cNvSpPr>
          <p:nvPr>
            <p:ph type="title" idx="4294967295"/>
          </p:nvPr>
        </p:nvSpPr>
        <p:spPr>
          <a:xfrm>
            <a:off x="0" y="152400"/>
            <a:ext cx="9144000" cy="990600"/>
          </a:xfrm>
        </p:spPr>
        <p:txBody>
          <a:bodyPr lIns="0" rIns="0" bIns="0">
            <a:noAutofit/>
          </a:bodyPr>
          <a:lstStyle/>
          <a:p>
            <a:pPr eaLnBrk="1" hangingPunct="1">
              <a:defRPr/>
            </a:pPr>
            <a:r>
              <a:rPr lang="en-US" sz="5200" b="1">
                <a:ea typeface="MS PGothic" pitchFamily="34" charset="-128"/>
              </a:rPr>
              <a:t>Post-Traumatic Success</a:t>
            </a:r>
          </a:p>
        </p:txBody>
      </p:sp>
      <p:sp>
        <p:nvSpPr>
          <p:cNvPr id="137219" name="Rectangle 3"/>
          <p:cNvSpPr>
            <a:spLocks noGrp="1" noChangeArrowheads="1"/>
          </p:cNvSpPr>
          <p:nvPr>
            <p:ph idx="4294967295"/>
          </p:nvPr>
        </p:nvSpPr>
        <p:spPr>
          <a:xfrm>
            <a:off x="1366838" y="1557338"/>
            <a:ext cx="7777162" cy="4751387"/>
          </a:xfrm>
        </p:spPr>
        <p:txBody>
          <a:bodyPr/>
          <a:lstStyle/>
          <a:p>
            <a:pPr marL="609600" indent="-609600" eaLnBrk="1" hangingPunct="1">
              <a:lnSpc>
                <a:spcPct val="90000"/>
              </a:lnSpc>
              <a:buFont typeface="Times" pitchFamily="18" charset="0"/>
              <a:buAutoNum type="arabicPeriod"/>
              <a:defRPr/>
            </a:pPr>
            <a:r>
              <a:rPr lang="en-US" b="1">
                <a:effectLst>
                  <a:outerShdw blurRad="38100" dist="38100" dir="2700000" algn="tl">
                    <a:srgbClr val="000000">
                      <a:alpha val="43137"/>
                    </a:srgbClr>
                  </a:outerShdw>
                </a:effectLst>
                <a:ea typeface="MS PGothic" pitchFamily="34" charset="-128"/>
              </a:rPr>
              <a:t>Connection</a:t>
            </a:r>
          </a:p>
          <a:p>
            <a:pPr marL="976313" lvl="1" indent="-609600" eaLnBrk="1" hangingPunct="1">
              <a:lnSpc>
                <a:spcPct val="90000"/>
              </a:lnSpc>
              <a:defRPr/>
            </a:pPr>
            <a:r>
              <a:rPr lang="en-US" b="1">
                <a:ea typeface="MS PGothic" pitchFamily="34" charset="-128"/>
              </a:rPr>
              <a:t>With self, others and something beyond</a:t>
            </a:r>
          </a:p>
          <a:p>
            <a:pPr marL="609600" indent="-609600" eaLnBrk="1" hangingPunct="1">
              <a:lnSpc>
                <a:spcPct val="90000"/>
              </a:lnSpc>
              <a:buFont typeface="Times" pitchFamily="18" charset="0"/>
              <a:buAutoNum type="arabicPeriod"/>
              <a:defRPr/>
            </a:pPr>
            <a:r>
              <a:rPr lang="en-US" b="1">
                <a:effectLst>
                  <a:outerShdw blurRad="38100" dist="38100" dir="2700000" algn="tl">
                    <a:srgbClr val="000000">
                      <a:alpha val="43137"/>
                    </a:srgbClr>
                  </a:outerShdw>
                </a:effectLst>
                <a:ea typeface="MS PGothic" pitchFamily="34" charset="-128"/>
              </a:rPr>
              <a:t>Compassion</a:t>
            </a:r>
          </a:p>
          <a:p>
            <a:pPr marL="976313" lvl="1" indent="-609600" eaLnBrk="1" hangingPunct="1">
              <a:lnSpc>
                <a:spcPct val="90000"/>
              </a:lnSpc>
              <a:defRPr/>
            </a:pPr>
            <a:r>
              <a:rPr lang="en-US" b="1">
                <a:ea typeface="MS PGothic" pitchFamily="34" charset="-128"/>
              </a:rPr>
              <a:t>For others and for self</a:t>
            </a:r>
          </a:p>
          <a:p>
            <a:pPr marL="976313" lvl="1" indent="-609600" eaLnBrk="1" hangingPunct="1">
              <a:lnSpc>
                <a:spcPct val="90000"/>
              </a:lnSpc>
              <a:defRPr/>
            </a:pPr>
            <a:r>
              <a:rPr lang="en-US" b="1">
                <a:ea typeface="MS PGothic" pitchFamily="34" charset="-128"/>
              </a:rPr>
              <a:t>Forgiveness</a:t>
            </a:r>
          </a:p>
          <a:p>
            <a:pPr marL="609600" indent="-609600" eaLnBrk="1" hangingPunct="1">
              <a:lnSpc>
                <a:spcPct val="90000"/>
              </a:lnSpc>
              <a:buFont typeface="Times" pitchFamily="18" charset="0"/>
              <a:buAutoNum type="arabicPeriod"/>
              <a:defRPr/>
            </a:pPr>
            <a:r>
              <a:rPr lang="en-US" b="1">
                <a:effectLst>
                  <a:outerShdw blurRad="38100" dist="38100" dir="2700000" algn="tl">
                    <a:srgbClr val="000000">
                      <a:alpha val="43137"/>
                    </a:srgbClr>
                  </a:outerShdw>
                </a:effectLst>
                <a:ea typeface="MS PGothic" pitchFamily="34" charset="-128"/>
              </a:rPr>
              <a:t>Contribution</a:t>
            </a:r>
          </a:p>
          <a:p>
            <a:pPr marL="976313" lvl="1" indent="-609600" eaLnBrk="1" hangingPunct="1">
              <a:lnSpc>
                <a:spcPct val="90000"/>
              </a:lnSpc>
              <a:defRPr/>
            </a:pPr>
            <a:r>
              <a:rPr lang="en-US" b="1">
                <a:ea typeface="MS PGothic" pitchFamily="34" charset="-128"/>
              </a:rPr>
              <a:t>Letting the wound or the trauma lead to being of service and changing the world in a positive way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additive="base">
                                        <p:cTn id="7" dur="500" fill="hold"/>
                                        <p:tgtEl>
                                          <p:spTgt spid="137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72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anim calcmode="lin" valueType="num">
                                      <p:cBhvr additive="base">
                                        <p:cTn id="11" dur="500" fill="hold"/>
                                        <p:tgtEl>
                                          <p:spTgt spid="1372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7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7219">
                                            <p:txEl>
                                              <p:pRg st="2" end="2"/>
                                            </p:txEl>
                                          </p:spTgt>
                                        </p:tgtEl>
                                        <p:attrNameLst>
                                          <p:attrName>style.visibility</p:attrName>
                                        </p:attrNameLst>
                                      </p:cBhvr>
                                      <p:to>
                                        <p:strVal val="visible"/>
                                      </p:to>
                                    </p:set>
                                    <p:anim calcmode="lin" valueType="num">
                                      <p:cBhvr additive="base">
                                        <p:cTn id="17" dur="500" fill="hold"/>
                                        <p:tgtEl>
                                          <p:spTgt spid="13721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721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7219">
                                            <p:txEl>
                                              <p:pRg st="3" end="3"/>
                                            </p:txEl>
                                          </p:spTgt>
                                        </p:tgtEl>
                                        <p:attrNameLst>
                                          <p:attrName>style.visibility</p:attrName>
                                        </p:attrNameLst>
                                      </p:cBhvr>
                                      <p:to>
                                        <p:strVal val="visible"/>
                                      </p:to>
                                    </p:set>
                                    <p:anim calcmode="lin" valueType="num">
                                      <p:cBhvr additive="base">
                                        <p:cTn id="21" dur="500" fill="hold"/>
                                        <p:tgtEl>
                                          <p:spTgt spid="13721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3721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37219">
                                            <p:txEl>
                                              <p:pRg st="4" end="4"/>
                                            </p:txEl>
                                          </p:spTgt>
                                        </p:tgtEl>
                                        <p:attrNameLst>
                                          <p:attrName>style.visibility</p:attrName>
                                        </p:attrNameLst>
                                      </p:cBhvr>
                                      <p:to>
                                        <p:strVal val="visible"/>
                                      </p:to>
                                    </p:set>
                                    <p:anim calcmode="lin" valueType="num">
                                      <p:cBhvr additive="base">
                                        <p:cTn id="25" dur="500" fill="hold"/>
                                        <p:tgtEl>
                                          <p:spTgt spid="13721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72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7219">
                                            <p:txEl>
                                              <p:pRg st="5" end="5"/>
                                            </p:txEl>
                                          </p:spTgt>
                                        </p:tgtEl>
                                        <p:attrNameLst>
                                          <p:attrName>style.visibility</p:attrName>
                                        </p:attrNameLst>
                                      </p:cBhvr>
                                      <p:to>
                                        <p:strVal val="visible"/>
                                      </p:to>
                                    </p:set>
                                    <p:anim calcmode="lin" valueType="num">
                                      <p:cBhvr additive="base">
                                        <p:cTn id="31" dur="500" fill="hold"/>
                                        <p:tgtEl>
                                          <p:spTgt spid="13721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721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7219">
                                            <p:txEl>
                                              <p:pRg st="6" end="6"/>
                                            </p:txEl>
                                          </p:spTgt>
                                        </p:tgtEl>
                                        <p:attrNameLst>
                                          <p:attrName>style.visibility</p:attrName>
                                        </p:attrNameLst>
                                      </p:cBhvr>
                                      <p:to>
                                        <p:strVal val="visible"/>
                                      </p:to>
                                    </p:set>
                                    <p:anim calcmode="lin" valueType="num">
                                      <p:cBhvr additive="base">
                                        <p:cTn id="35" dur="500" fill="hold"/>
                                        <p:tgtEl>
                                          <p:spTgt spid="13721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3721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724400"/>
            <a:ext cx="9144000" cy="2160984"/>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44463"/>
            <a:ext cx="2858536" cy="184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a:xfrm>
            <a:off x="652444" y="2060104"/>
            <a:ext cx="77768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4200" b="1" dirty="0">
                <a:solidFill>
                  <a:srgbClr val="0072C6"/>
                </a:solidFill>
                <a:cs typeface="Arial" panose="020B0604020202020204" pitchFamily="34" charset="0"/>
              </a:rPr>
              <a:t>Manchester Resilience Hub </a:t>
            </a:r>
          </a:p>
        </p:txBody>
      </p:sp>
      <p:sp>
        <p:nvSpPr>
          <p:cNvPr id="9" name="Rectangle 3"/>
          <p:cNvSpPr txBox="1">
            <a:spLocks noChangeArrowheads="1"/>
          </p:cNvSpPr>
          <p:nvPr/>
        </p:nvSpPr>
        <p:spPr>
          <a:xfrm>
            <a:off x="684212" y="2852192"/>
            <a:ext cx="7775575" cy="172819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2400" b="1" dirty="0">
                <a:solidFill>
                  <a:srgbClr val="0072C6"/>
                </a:solidFill>
                <a:cs typeface="Arial" panose="020B0604020202020204" pitchFamily="34" charset="0"/>
              </a:rPr>
              <a:t>Tel: 0333 009 5071	      email: </a:t>
            </a:r>
            <a:r>
              <a:rPr lang="en-GB" altLang="en-US" sz="2400" b="1" dirty="0" err="1">
                <a:solidFill>
                  <a:srgbClr val="0072C6"/>
                </a:solidFill>
                <a:cs typeface="Arial" panose="020B0604020202020204" pitchFamily="34" charset="0"/>
              </a:rPr>
              <a:t>GM.Help@nhs.net</a:t>
            </a:r>
            <a:endParaRPr lang="en-GB" altLang="en-US" sz="2400" b="1" dirty="0">
              <a:solidFill>
                <a:srgbClr val="0072C6"/>
              </a:solidFill>
              <a:cs typeface="Arial" panose="020B0604020202020204" pitchFamily="34" charset="0"/>
            </a:endParaRPr>
          </a:p>
          <a:p>
            <a:endParaRPr lang="en-GB" altLang="en-US" sz="2400" b="1" dirty="0">
              <a:solidFill>
                <a:srgbClr val="0072C6"/>
              </a:solidFill>
              <a:cs typeface="Arial" panose="020B0604020202020204" pitchFamily="34" charset="0"/>
            </a:endParaRPr>
          </a:p>
          <a:p>
            <a:r>
              <a:rPr lang="en-US" sz="2400" b="1" dirty="0" err="1">
                <a:solidFill>
                  <a:srgbClr val="0072C6"/>
                </a:solidFill>
              </a:rPr>
              <a:t>www.penninecare.nhs.uk</a:t>
            </a:r>
            <a:r>
              <a:rPr lang="en-US" sz="2400" b="1" dirty="0">
                <a:solidFill>
                  <a:srgbClr val="0072C6"/>
                </a:solidFill>
              </a:rPr>
              <a:t>/</a:t>
            </a:r>
            <a:r>
              <a:rPr lang="en-US" sz="2400" b="1" dirty="0" err="1">
                <a:solidFill>
                  <a:srgbClr val="0072C6"/>
                </a:solidFill>
              </a:rPr>
              <a:t>mcrhub</a:t>
            </a:r>
            <a:endParaRPr lang="en-GB" altLang="en-US" sz="2400" b="1" dirty="0">
              <a:solidFill>
                <a:srgbClr val="0072C6"/>
              </a:solidFill>
              <a:cs typeface="Arial" panose="020B0604020202020204" pitchFamily="34" charset="0"/>
            </a:endParaRPr>
          </a:p>
        </p:txBody>
      </p:sp>
    </p:spTree>
    <p:extLst>
      <p:ext uri="{BB962C8B-B14F-4D97-AF65-F5344CB8AC3E}">
        <p14:creationId xmlns:p14="http://schemas.microsoft.com/office/powerpoint/2010/main" val="353571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92364"/>
            <a:ext cx="8153400" cy="1815882"/>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800" dirty="0"/>
              <a:t>On 22 May 2017, 22-year-old British Muslim Salman Ramadan </a:t>
            </a:r>
            <a:r>
              <a:rPr lang="en-GB" sz="2800" dirty="0" err="1"/>
              <a:t>Abedi</a:t>
            </a:r>
            <a:r>
              <a:rPr lang="en-GB" sz="2800" dirty="0"/>
              <a:t> detonated a shrapnel-laden homemade bomb at the exit of Manchester Arena following a concert by American singer Ariana Grande. </a:t>
            </a:r>
          </a:p>
        </p:txBody>
      </p:sp>
      <p:sp>
        <p:nvSpPr>
          <p:cNvPr id="4" name="Title 1"/>
          <p:cNvSpPr>
            <a:spLocks noGrp="1"/>
          </p:cNvSpPr>
          <p:nvPr>
            <p:ph type="title"/>
          </p:nvPr>
        </p:nvSpPr>
        <p:spPr>
          <a:xfrm>
            <a:off x="457200" y="179844"/>
            <a:ext cx="5867400" cy="1143000"/>
          </a:xfrm>
          <a:noFill/>
          <a:ln>
            <a:noFill/>
          </a:ln>
        </p:spPr>
        <p:style>
          <a:lnRef idx="2">
            <a:schemeClr val="accent6"/>
          </a:lnRef>
          <a:fillRef idx="1">
            <a:schemeClr val="lt1"/>
          </a:fillRef>
          <a:effectRef idx="0">
            <a:schemeClr val="accent6"/>
          </a:effectRef>
          <a:fontRef idx="minor">
            <a:schemeClr val="dk1"/>
          </a:fontRef>
        </p:style>
        <p:txBody>
          <a:bodyPr>
            <a:noAutofit/>
          </a:bodyPr>
          <a:lstStyle/>
          <a:p>
            <a:pPr algn="l"/>
            <a:r>
              <a:rPr lang="en-GB" sz="4000" dirty="0"/>
              <a:t>What happened?</a:t>
            </a:r>
          </a:p>
        </p:txBody>
      </p:sp>
      <p:sp>
        <p:nvSpPr>
          <p:cNvPr id="5" name="TextBox 4"/>
          <p:cNvSpPr txBox="1"/>
          <p:nvPr/>
        </p:nvSpPr>
        <p:spPr>
          <a:xfrm>
            <a:off x="457200" y="3270826"/>
            <a:ext cx="510540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800"/>
              <a:t>250 people were injured</a:t>
            </a:r>
          </a:p>
        </p:txBody>
      </p:sp>
      <p:sp>
        <p:nvSpPr>
          <p:cNvPr id="10" name="TextBox 9"/>
          <p:cNvSpPr txBox="1"/>
          <p:nvPr/>
        </p:nvSpPr>
        <p:spPr>
          <a:xfrm>
            <a:off x="457200" y="3966806"/>
            <a:ext cx="510540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800"/>
              <a:t>59 people were taken to hospital</a:t>
            </a:r>
          </a:p>
        </p:txBody>
      </p:sp>
      <p:sp>
        <p:nvSpPr>
          <p:cNvPr id="12" name="TextBox 11"/>
          <p:cNvSpPr txBox="1"/>
          <p:nvPr/>
        </p:nvSpPr>
        <p:spPr>
          <a:xfrm>
            <a:off x="472440" y="4662786"/>
            <a:ext cx="510540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800"/>
              <a:t>23 people critically injured</a:t>
            </a:r>
          </a:p>
        </p:txBody>
      </p:sp>
      <p:sp>
        <p:nvSpPr>
          <p:cNvPr id="13" name="TextBox 12"/>
          <p:cNvSpPr txBox="1"/>
          <p:nvPr/>
        </p:nvSpPr>
        <p:spPr>
          <a:xfrm>
            <a:off x="472440" y="5333346"/>
            <a:ext cx="510540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800" dirty="0"/>
              <a:t>22 people were killed</a:t>
            </a:r>
          </a:p>
        </p:txBody>
      </p:sp>
    </p:spTree>
    <p:extLst>
      <p:ext uri="{BB962C8B-B14F-4D97-AF65-F5344CB8AC3E}">
        <p14:creationId xmlns:p14="http://schemas.microsoft.com/office/powerpoint/2010/main" val="2383247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33660"/>
            <a:ext cx="2258811" cy="1457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611560" y="1186036"/>
            <a:ext cx="7992888" cy="571500"/>
          </a:xfrm>
        </p:spPr>
        <p:txBody>
          <a:bodyPr>
            <a:normAutofit fontScale="90000"/>
          </a:bodyPr>
          <a:lstStyle/>
          <a:p>
            <a:pPr algn="l"/>
            <a:r>
              <a:rPr lang="en-GB" altLang="en-US" b="1" dirty="0">
                <a:solidFill>
                  <a:srgbClr val="0072C6"/>
                </a:solidFill>
                <a:cs typeface="Arial" panose="020B0604020202020204" pitchFamily="34" charset="0"/>
              </a:rPr>
              <a:t>What is the Hub offering?</a:t>
            </a:r>
          </a:p>
        </p:txBody>
      </p:sp>
      <p:sp>
        <p:nvSpPr>
          <p:cNvPr id="7" name="Rectangle 3"/>
          <p:cNvSpPr>
            <a:spLocks noGrp="1" noChangeArrowheads="1"/>
          </p:cNvSpPr>
          <p:nvPr>
            <p:ph idx="1"/>
          </p:nvPr>
        </p:nvSpPr>
        <p:spPr>
          <a:xfrm>
            <a:off x="575766" y="1981200"/>
            <a:ext cx="8064476" cy="3672408"/>
          </a:xfrm>
        </p:spPr>
        <p:txBody>
          <a:bodyPr anchor="t">
            <a:normAutofit/>
          </a:bodyPr>
          <a:lstStyle/>
          <a:p>
            <a:r>
              <a:rPr lang="en-US" dirty="0">
                <a:solidFill>
                  <a:srgbClr val="181818"/>
                </a:solidFill>
              </a:rPr>
              <a:t>An enhanced screening and support service for </a:t>
            </a:r>
            <a:r>
              <a:rPr lang="en-US" b="1" dirty="0">
                <a:solidFill>
                  <a:srgbClr val="181818"/>
                </a:solidFill>
              </a:rPr>
              <a:t>everyone</a:t>
            </a:r>
            <a:r>
              <a:rPr lang="en-US" dirty="0">
                <a:solidFill>
                  <a:srgbClr val="181818"/>
                </a:solidFill>
              </a:rPr>
              <a:t> who has been affected by the incident (no matter where they live)</a:t>
            </a:r>
          </a:p>
          <a:p>
            <a:endParaRPr lang="en-GB" altLang="en-US" sz="2000" dirty="0">
              <a:solidFill>
                <a:schemeClr val="tx1"/>
              </a:solidFill>
              <a:cs typeface="Arial" panose="020B0604020202020204" pitchFamily="34" charset="0"/>
            </a:endParaRPr>
          </a:p>
          <a:p>
            <a:r>
              <a:rPr lang="en-US" dirty="0">
                <a:solidFill>
                  <a:srgbClr val="181818"/>
                </a:solidFill>
              </a:rPr>
              <a:t>If you are concerned about a child, you can ring the hub for advice, but in order for the hub to meet/speak to/refer on about a child or young person, you would need to gain parental consent</a:t>
            </a:r>
            <a:endParaRPr lang="en-GB"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566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60743"/>
            <a:ext cx="2498496" cy="161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642460" y="1142266"/>
            <a:ext cx="7992888" cy="571500"/>
          </a:xfrm>
        </p:spPr>
        <p:txBody>
          <a:bodyPr>
            <a:normAutofit fontScale="90000"/>
          </a:bodyPr>
          <a:lstStyle/>
          <a:p>
            <a:pPr algn="l"/>
            <a:r>
              <a:rPr lang="en-GB" altLang="en-US" dirty="0">
                <a:solidFill>
                  <a:srgbClr val="0072C6"/>
                </a:solidFill>
                <a:cs typeface="Arial" panose="020B0604020202020204" pitchFamily="34" charset="0"/>
              </a:rPr>
              <a:t>The screening process</a:t>
            </a:r>
          </a:p>
        </p:txBody>
      </p:sp>
      <p:sp>
        <p:nvSpPr>
          <p:cNvPr id="7" name="Rectangle 3"/>
          <p:cNvSpPr>
            <a:spLocks noGrp="1" noChangeArrowheads="1"/>
          </p:cNvSpPr>
          <p:nvPr>
            <p:ph idx="1"/>
          </p:nvPr>
        </p:nvSpPr>
        <p:spPr>
          <a:xfrm>
            <a:off x="611980" y="1772816"/>
            <a:ext cx="8064476" cy="3384376"/>
          </a:xfrm>
        </p:spPr>
        <p:txBody>
          <a:bodyPr anchor="t">
            <a:normAutofit fontScale="92500" lnSpcReduction="10000"/>
          </a:bodyPr>
          <a:lstStyle/>
          <a:p>
            <a:pPr>
              <a:lnSpc>
                <a:spcPct val="100000"/>
              </a:lnSpc>
            </a:pPr>
            <a:r>
              <a:rPr lang="en-US" dirty="0">
                <a:solidFill>
                  <a:schemeClr val="tx1"/>
                </a:solidFill>
                <a:ea typeface="Arial" charset="0"/>
                <a:cs typeface="Arial" charset="0"/>
              </a:rPr>
              <a:t>Screening questionnaire – </a:t>
            </a:r>
            <a:r>
              <a:rPr lang="en-US" dirty="0">
                <a:ea typeface="Arial" charset="0"/>
                <a:cs typeface="Arial" charset="0"/>
              </a:rPr>
              <a:t>CYP </a:t>
            </a:r>
            <a:r>
              <a:rPr lang="en-US" dirty="0">
                <a:solidFill>
                  <a:schemeClr val="tx1"/>
                </a:solidFill>
                <a:ea typeface="Arial" charset="0"/>
                <a:cs typeface="Arial" charset="0"/>
              </a:rPr>
              <a:t>complete self-report measures appropriate to age</a:t>
            </a:r>
          </a:p>
          <a:p>
            <a:pPr>
              <a:lnSpc>
                <a:spcPct val="150000"/>
              </a:lnSpc>
              <a:spcAft>
                <a:spcPts val="600"/>
              </a:spcAft>
            </a:pPr>
            <a:r>
              <a:rPr lang="en-US" dirty="0">
                <a:solidFill>
                  <a:schemeClr val="tx1"/>
                </a:solidFill>
                <a:ea typeface="Arial" charset="0"/>
                <a:cs typeface="Arial" charset="0"/>
              </a:rPr>
              <a:t>Receive email back with self-help links</a:t>
            </a:r>
          </a:p>
          <a:p>
            <a:pPr>
              <a:spcAft>
                <a:spcPts val="600"/>
              </a:spcAft>
            </a:pPr>
            <a:r>
              <a:rPr lang="en-US" dirty="0">
                <a:solidFill>
                  <a:schemeClr val="tx1"/>
                </a:solidFill>
                <a:ea typeface="Arial" charset="0"/>
                <a:cs typeface="Arial" charset="0"/>
              </a:rPr>
              <a:t>If highly symptomatic  or risk to self then Hub staff will make contact to discuss further and help source evidence based psychological intervention if indicated</a:t>
            </a:r>
          </a:p>
          <a:p>
            <a:pPr>
              <a:spcAft>
                <a:spcPts val="600"/>
              </a:spcAft>
            </a:pPr>
            <a:r>
              <a:rPr lang="en-US" dirty="0">
                <a:solidFill>
                  <a:schemeClr val="tx1"/>
                </a:solidFill>
                <a:ea typeface="Arial" charset="0"/>
                <a:cs typeface="Arial" charset="0"/>
              </a:rPr>
              <a:t>Repeat at 6m, 9m, 12m</a:t>
            </a:r>
            <a:endParaRPr lang="en-GB" altLang="en-US" dirty="0">
              <a:solidFill>
                <a:schemeClr val="tx1"/>
              </a:solidFill>
              <a:cs typeface="Arial" panose="020B0604020202020204" pitchFamily="34" charset="0"/>
            </a:endParaRPr>
          </a:p>
          <a:p>
            <a:pPr>
              <a:lnSpc>
                <a:spcPct val="150000"/>
              </a:lnSpc>
            </a:pPr>
            <a:endParaRPr lang="en-GB" alt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852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Evaluate your school</a:t>
            </a:r>
          </a:p>
        </p:txBody>
      </p:sp>
      <p:sp>
        <p:nvSpPr>
          <p:cNvPr id="3" name="Content Placeholder 2"/>
          <p:cNvSpPr>
            <a:spLocks noGrp="1"/>
          </p:cNvSpPr>
          <p:nvPr>
            <p:ph idx="1"/>
          </p:nvPr>
        </p:nvSpPr>
        <p:spPr/>
        <p:txBody>
          <a:bodyPr>
            <a:normAutofit/>
          </a:bodyPr>
          <a:lstStyle/>
          <a:p>
            <a:r>
              <a:rPr lang="en-GB" dirty="0"/>
              <a:t>A school’s self-evaluation tool has been provided to help you note areas of strength and development from your perspective. The tool is separated into 3 sections: </a:t>
            </a:r>
            <a:r>
              <a:rPr lang="en-US" i="1" dirty="0"/>
              <a:t>Preparedness, Supportiveness and </a:t>
            </a:r>
            <a:r>
              <a:rPr lang="en-GB" i="1" dirty="0"/>
              <a:t>Resources. </a:t>
            </a:r>
            <a:endParaRPr lang="en-GB" dirty="0"/>
          </a:p>
          <a:p>
            <a:r>
              <a:rPr lang="en-GB" dirty="0"/>
              <a:t>Cross reference with the views of other staff members and think about it from the perspective of parents, pupils and outside agencies</a:t>
            </a:r>
          </a:p>
          <a:p>
            <a:endParaRPr lang="en-GB" dirty="0"/>
          </a:p>
          <a:p>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2" y="185896"/>
            <a:ext cx="7886700" cy="1325563"/>
          </a:xfrm>
        </p:spPr>
        <p:txBody>
          <a:bodyPr>
            <a:normAutofit/>
          </a:bodyPr>
          <a:lstStyle/>
          <a:p>
            <a:r>
              <a:rPr lang="en-GB" sz="4000" dirty="0"/>
              <a:t>Evaluation of today’s session</a:t>
            </a:r>
          </a:p>
        </p:txBody>
      </p:sp>
      <p:sp>
        <p:nvSpPr>
          <p:cNvPr id="3" name="Content Placeholder 2"/>
          <p:cNvSpPr>
            <a:spLocks noGrp="1"/>
          </p:cNvSpPr>
          <p:nvPr>
            <p:ph idx="1"/>
          </p:nvPr>
        </p:nvSpPr>
        <p:spPr>
          <a:xfrm>
            <a:off x="533400" y="1526699"/>
            <a:ext cx="7886700" cy="4351338"/>
          </a:xfrm>
        </p:spPr>
        <p:txBody>
          <a:bodyPr/>
          <a:lstStyle/>
          <a:p>
            <a:r>
              <a:rPr lang="en-GB" dirty="0"/>
              <a:t>Thank you for completing the evaluation sheet</a:t>
            </a:r>
          </a:p>
          <a:p>
            <a:r>
              <a:rPr lang="en-GB" dirty="0"/>
              <a:t>Your input is vital in helping to shape and inform this training for use at a wider level across Salford</a:t>
            </a:r>
          </a:p>
        </p:txBody>
      </p:sp>
      <p:pic>
        <p:nvPicPr>
          <p:cNvPr id="124930" name="Picture 2" descr="C:\Users\rona.taylor\AppData\Local\Microsoft\Windows\Temporary Internet Files\Content.IE5\B7JU0LIA\Sunshine-smile[1].png"/>
          <p:cNvPicPr>
            <a:picLocks noChangeAspect="1" noChangeArrowheads="1"/>
          </p:cNvPicPr>
          <p:nvPr/>
        </p:nvPicPr>
        <p:blipFill>
          <a:blip r:embed="rId3" cstate="print"/>
          <a:srcRect/>
          <a:stretch>
            <a:fillRect/>
          </a:stretch>
        </p:blipFill>
        <p:spPr bwMode="auto">
          <a:xfrm>
            <a:off x="2895600" y="3352800"/>
            <a:ext cx="2819404" cy="2382396"/>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Self-Care</a:t>
            </a:r>
          </a:p>
        </p:txBody>
      </p:sp>
      <p:sp>
        <p:nvSpPr>
          <p:cNvPr id="3" name="Content Placeholder 2"/>
          <p:cNvSpPr>
            <a:spLocks noGrp="1"/>
          </p:cNvSpPr>
          <p:nvPr>
            <p:ph idx="1"/>
          </p:nvPr>
        </p:nvSpPr>
        <p:spPr/>
        <p:txBody>
          <a:bodyPr/>
          <a:lstStyle/>
          <a:p>
            <a:r>
              <a:rPr lang="en-GB" dirty="0"/>
              <a:t>Counselling Service 0161 603 4081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Funding</a:t>
            </a:r>
          </a:p>
        </p:txBody>
      </p:sp>
      <p:sp>
        <p:nvSpPr>
          <p:cNvPr id="3" name="Content Placeholder 2"/>
          <p:cNvSpPr>
            <a:spLocks noGrp="1"/>
          </p:cNvSpPr>
          <p:nvPr>
            <p:ph idx="1"/>
          </p:nvPr>
        </p:nvSpPr>
        <p:spPr>
          <a:xfrm>
            <a:off x="628650" y="1825625"/>
            <a:ext cx="7067550" cy="4351338"/>
          </a:xfrm>
        </p:spPr>
        <p:txBody>
          <a:bodyPr>
            <a:normAutofit/>
          </a:bodyPr>
          <a:lstStyle/>
          <a:p>
            <a:r>
              <a:rPr lang="en-GB" sz="2400" dirty="0" err="1"/>
              <a:t>Dfe</a:t>
            </a:r>
            <a:r>
              <a:rPr lang="en-GB" sz="2400" dirty="0"/>
              <a:t> has funded the regions Educational Psychology Services to further develop the school workforce</a:t>
            </a:r>
          </a:p>
          <a:p>
            <a:r>
              <a:rPr lang="en-GB" sz="2400" dirty="0"/>
              <a:t>Aim is to use this opportunity to develop and enable a network of expertise across GM and beyond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rth west  local authorities england map">
            <a:hlinkClick r:id="rId3"/>
          </p:cNvPr>
          <p:cNvPicPr>
            <a:picLocks noChangeAspect="1" noChangeArrowheads="1"/>
          </p:cNvPicPr>
          <p:nvPr/>
        </p:nvPicPr>
        <p:blipFill>
          <a:blip r:embed="rId4" cstate="print"/>
          <a:srcRect/>
          <a:stretch>
            <a:fillRect/>
          </a:stretch>
        </p:blipFill>
        <p:spPr bwMode="auto">
          <a:xfrm>
            <a:off x="3276600" y="304800"/>
            <a:ext cx="5206494" cy="3733800"/>
          </a:xfrm>
          <a:prstGeom prst="rect">
            <a:avLst/>
          </a:prstGeom>
          <a:noFill/>
        </p:spPr>
      </p:pic>
      <p:sp>
        <p:nvSpPr>
          <p:cNvPr id="5" name="TextBox 4"/>
          <p:cNvSpPr txBox="1"/>
          <p:nvPr/>
        </p:nvSpPr>
        <p:spPr>
          <a:xfrm>
            <a:off x="457200" y="4038600"/>
            <a:ext cx="4191000" cy="2031325"/>
          </a:xfrm>
          <a:prstGeom prst="rect">
            <a:avLst/>
          </a:prstGeom>
          <a:noFill/>
        </p:spPr>
        <p:txBody>
          <a:bodyPr wrap="square" rtlCol="0">
            <a:spAutoFit/>
          </a:bodyPr>
          <a:lstStyle/>
          <a:p>
            <a:r>
              <a:rPr lang="en-GB" dirty="0"/>
              <a:t>Manchester</a:t>
            </a:r>
          </a:p>
          <a:p>
            <a:r>
              <a:rPr lang="en-GB" dirty="0"/>
              <a:t>Bury</a:t>
            </a:r>
          </a:p>
          <a:p>
            <a:r>
              <a:rPr lang="en-GB" dirty="0"/>
              <a:t>Salford</a:t>
            </a:r>
          </a:p>
          <a:p>
            <a:r>
              <a:rPr lang="en-GB" dirty="0"/>
              <a:t>Rochdale</a:t>
            </a:r>
          </a:p>
          <a:p>
            <a:r>
              <a:rPr lang="en-GB" dirty="0"/>
              <a:t>Oldham</a:t>
            </a:r>
          </a:p>
          <a:p>
            <a:r>
              <a:rPr lang="en-GB" dirty="0"/>
              <a:t>Stockport</a:t>
            </a:r>
          </a:p>
          <a:p>
            <a:r>
              <a:rPr lang="en-GB" dirty="0"/>
              <a:t>Trafford</a:t>
            </a:r>
          </a:p>
        </p:txBody>
      </p:sp>
      <p:sp>
        <p:nvSpPr>
          <p:cNvPr id="6" name="TextBox 5"/>
          <p:cNvSpPr txBox="1"/>
          <p:nvPr/>
        </p:nvSpPr>
        <p:spPr>
          <a:xfrm>
            <a:off x="2667000" y="4038600"/>
            <a:ext cx="3505200" cy="2031325"/>
          </a:xfrm>
          <a:prstGeom prst="rect">
            <a:avLst/>
          </a:prstGeom>
          <a:noFill/>
        </p:spPr>
        <p:txBody>
          <a:bodyPr wrap="square" rtlCol="0">
            <a:spAutoFit/>
          </a:bodyPr>
          <a:lstStyle/>
          <a:p>
            <a:r>
              <a:rPr lang="en-GB" dirty="0"/>
              <a:t>Wigan</a:t>
            </a:r>
          </a:p>
          <a:p>
            <a:r>
              <a:rPr lang="en-GB" dirty="0"/>
              <a:t>Blackburn with </a:t>
            </a:r>
            <a:r>
              <a:rPr lang="en-GB" dirty="0" err="1"/>
              <a:t>Darwen</a:t>
            </a:r>
            <a:endParaRPr lang="en-GB" dirty="0"/>
          </a:p>
          <a:p>
            <a:r>
              <a:rPr lang="en-GB" dirty="0"/>
              <a:t>Cheshire West &amp; Chester</a:t>
            </a:r>
          </a:p>
          <a:p>
            <a:r>
              <a:rPr lang="en-GB" dirty="0"/>
              <a:t>Cheshire East</a:t>
            </a:r>
          </a:p>
          <a:p>
            <a:endParaRPr lang="en-GB" dirty="0"/>
          </a:p>
          <a:p>
            <a:endParaRPr lang="en-GB" dirty="0"/>
          </a:p>
          <a:p>
            <a:endParaRPr lang="en-GB" dirty="0"/>
          </a:p>
        </p:txBody>
      </p:sp>
      <p:cxnSp>
        <p:nvCxnSpPr>
          <p:cNvPr id="3" name="Straight Connector 2"/>
          <p:cNvCxnSpPr/>
          <p:nvPr/>
        </p:nvCxnSpPr>
        <p:spPr>
          <a:xfrm>
            <a:off x="457200" y="3886200"/>
            <a:ext cx="472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The thing about leaders….</a:t>
            </a:r>
          </a:p>
        </p:txBody>
      </p:sp>
      <p:sp>
        <p:nvSpPr>
          <p:cNvPr id="3" name="Content Placeholder 2"/>
          <p:cNvSpPr>
            <a:spLocks noGrp="1"/>
          </p:cNvSpPr>
          <p:nvPr>
            <p:ph idx="1"/>
          </p:nvPr>
        </p:nvSpPr>
        <p:spPr>
          <a:xfrm>
            <a:off x="457200" y="1690689"/>
            <a:ext cx="7886700" cy="4351338"/>
          </a:xfrm>
        </p:spPr>
        <p:txBody>
          <a:bodyPr>
            <a:normAutofit/>
          </a:bodyPr>
          <a:lstStyle/>
          <a:p>
            <a:r>
              <a:rPr lang="en-GB" sz="2400" dirty="0"/>
              <a:t>When it happens in your school community you will be impacted – trauma impairs judgement</a:t>
            </a:r>
          </a:p>
          <a:p>
            <a:r>
              <a:rPr lang="en-GB" sz="2400" dirty="0"/>
              <a:t>People in leadership roles are often more likely to normalise and fail to ask for support when it is required (not always)</a:t>
            </a:r>
          </a:p>
          <a:p>
            <a:r>
              <a:rPr lang="en-GB" sz="2400" dirty="0"/>
              <a:t>Leaders report a huge sense of responsibility to get it right … we all just want to get it right</a:t>
            </a:r>
          </a:p>
        </p:txBody>
      </p:sp>
    </p:spTree>
  </p:cSld>
  <p:clrMapOvr>
    <a:masterClrMapping/>
  </p:clrMapOvr>
</p:sld>
</file>

<file path=ppt/theme/theme1.xml><?xml version="1.0" encoding="utf-8"?>
<a:theme xmlns:a="http://schemas.openxmlformats.org/drawingml/2006/main" name="Background PPT TES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Background PPT TEST</Template>
  <TotalTime>0</TotalTime>
  <Words>7931</Words>
  <Application>Microsoft Office PowerPoint</Application>
  <PresentationFormat>On-screen Show (4:3)</PresentationFormat>
  <Paragraphs>1023</Paragraphs>
  <Slides>64</Slides>
  <Notes>63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64</vt:i4>
      </vt:variant>
    </vt:vector>
  </HeadingPairs>
  <TitlesOfParts>
    <vt:vector size="73" baseType="lpstr">
      <vt:lpstr>Arial</vt:lpstr>
      <vt:lpstr>Calibri</vt:lpstr>
      <vt:lpstr>Calibri Light</vt:lpstr>
      <vt:lpstr>Comic Sans MS</vt:lpstr>
      <vt:lpstr>Times</vt:lpstr>
      <vt:lpstr>Verdana</vt:lpstr>
      <vt:lpstr>Wingdings</vt:lpstr>
      <vt:lpstr>Background PPT TEST</vt:lpstr>
      <vt:lpstr>Custom Design</vt:lpstr>
      <vt:lpstr>Post Arena – Psychological Critical Incident Training</vt:lpstr>
      <vt:lpstr>Contributors to the training</vt:lpstr>
      <vt:lpstr>Overview of the training and objectives</vt:lpstr>
      <vt:lpstr>Health Warning: Emotive Content</vt:lpstr>
      <vt:lpstr>PowerPoint Presentation</vt:lpstr>
      <vt:lpstr>What happened?</vt:lpstr>
      <vt:lpstr>Funding</vt:lpstr>
      <vt:lpstr>PowerPoint Presentation</vt:lpstr>
      <vt:lpstr>The thing about leaders….</vt:lpstr>
      <vt:lpstr>A definition of a Critical Incident</vt:lpstr>
      <vt:lpstr>A Critical Incident may be defined as a single incident or sequence of incidents which: </vt:lpstr>
      <vt:lpstr>Critical Incidents affecting schools may include: </vt:lpstr>
      <vt:lpstr>Activity</vt:lpstr>
      <vt:lpstr>What are the typical needs of those affected by Critical Incidents?</vt:lpstr>
      <vt:lpstr>Critical Incident Response work draws on…….</vt:lpstr>
      <vt:lpstr>Overview of your response to a Critical Incident</vt:lpstr>
      <vt:lpstr>Communication </vt:lpstr>
      <vt:lpstr>Initial Response</vt:lpstr>
      <vt:lpstr>Communicating with Staff</vt:lpstr>
      <vt:lpstr>Communicating with Parents</vt:lpstr>
      <vt:lpstr>Communicating with Children</vt:lpstr>
      <vt:lpstr>Communicating with Children</vt:lpstr>
      <vt:lpstr>PowerPoint Presentation</vt:lpstr>
      <vt:lpstr>Support </vt:lpstr>
      <vt:lpstr>Laying the foundations for successful support</vt:lpstr>
      <vt:lpstr>Who to support?</vt:lpstr>
      <vt:lpstr>What support does a school community need following an incident?</vt:lpstr>
      <vt:lpstr>Support to individuals - Activity </vt:lpstr>
      <vt:lpstr>Monitoring</vt:lpstr>
      <vt:lpstr>Monitoring Matrix</vt:lpstr>
      <vt:lpstr>Services which can support you</vt:lpstr>
      <vt:lpstr>Coffee</vt:lpstr>
      <vt:lpstr>Bereavement and loss</vt:lpstr>
      <vt:lpstr>Developmental Understanding </vt:lpstr>
      <vt:lpstr>Factors that Affect Response</vt:lpstr>
      <vt:lpstr>Cultural Differences </vt:lpstr>
      <vt:lpstr>What do Children Need?</vt:lpstr>
      <vt:lpstr>Our Own Feelings</vt:lpstr>
      <vt:lpstr>Tool Box</vt:lpstr>
      <vt:lpstr>PowerPoint Presentation</vt:lpstr>
      <vt:lpstr>Trauma</vt:lpstr>
      <vt:lpstr>Signs/symptoms of trauma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vt:lpstr>
      <vt:lpstr>POST TRAUMATIC GROWTH </vt:lpstr>
      <vt:lpstr>What forms does post traumatic growth take?</vt:lpstr>
      <vt:lpstr>Model of PTG in children (Cryder et al., 2004)</vt:lpstr>
      <vt:lpstr>Post-Traumatic Success</vt:lpstr>
      <vt:lpstr>PowerPoint Presentation</vt:lpstr>
      <vt:lpstr>What is the Hub offering?</vt:lpstr>
      <vt:lpstr>The screening process</vt:lpstr>
      <vt:lpstr>Evaluate your school</vt:lpstr>
      <vt:lpstr>Evaluation of today’s session</vt:lpstr>
      <vt:lpstr>Self-Care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Sian</dc:creator>
  <cp:lastModifiedBy>Rebecca Dunne</cp:lastModifiedBy>
  <cp:revision>275</cp:revision>
  <dcterms:created xsi:type="dcterms:W3CDTF">2017-07-14T07:07:42Z</dcterms:created>
  <dcterms:modified xsi:type="dcterms:W3CDTF">2020-04-10T16:55:15Z</dcterms:modified>
</cp:coreProperties>
</file>