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8"/>
  </p:notesMasterIdLst>
  <p:handoutMasterIdLst>
    <p:handoutMasterId r:id="rId19"/>
  </p:handoutMasterIdLst>
  <p:sldIdLst>
    <p:sldId id="489" r:id="rId3"/>
    <p:sldId id="478" r:id="rId4"/>
    <p:sldId id="484" r:id="rId5"/>
    <p:sldId id="485" r:id="rId6"/>
    <p:sldId id="486" r:id="rId7"/>
    <p:sldId id="487" r:id="rId8"/>
    <p:sldId id="488" r:id="rId9"/>
    <p:sldId id="289" r:id="rId10"/>
    <p:sldId id="443" r:id="rId11"/>
    <p:sldId id="292" r:id="rId12"/>
    <p:sldId id="295" r:id="rId13"/>
    <p:sldId id="444" r:id="rId14"/>
    <p:sldId id="491" r:id="rId15"/>
    <p:sldId id="492" r:id="rId16"/>
    <p:sldId id="493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8" autoAdjust="0"/>
    <p:restoredTop sz="70803" autoAdjust="0"/>
  </p:normalViewPr>
  <p:slideViewPr>
    <p:cSldViewPr>
      <p:cViewPr varScale="1">
        <p:scale>
          <a:sx n="61" d="100"/>
          <a:sy n="61" d="100"/>
        </p:scale>
        <p:origin x="1781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0398-8C92-48FB-AB12-E365C1C4022E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C9EDC-5241-46F2-8A69-852B4F29EA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406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244DC-E56E-41C4-BA74-4738A153FFB5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263E4-9CCA-4256-B83A-03EC9ABCE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24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Overlap</a:t>
            </a:r>
            <a:r>
              <a:rPr lang="en-US" altLang="en-US" baseline="0" dirty="0"/>
              <a:t> between different stages.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Include age differences and children and young people with SEN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All ages may worry about who will take</a:t>
            </a:r>
            <a:r>
              <a:rPr lang="en-US" altLang="en-US" baseline="0" dirty="0"/>
              <a:t> care of them and may experience insecurity, clinginess and fear of abandonment.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Why it’s important to use words/concrete terms ‘death’ so no confusion</a:t>
            </a:r>
          </a:p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EE43F-D3AB-4A2B-949D-6DB0F8D68A9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8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/>
              <a:t>LK – 2 </a:t>
            </a:r>
            <a:r>
              <a:rPr lang="en-GB" altLang="en-US" dirty="0" err="1"/>
              <a:t>mins</a:t>
            </a:r>
            <a:r>
              <a:rPr lang="en-GB" altLang="en-US" dirty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/>
              <a:t>Being alongside someone experiencing loss can be emotionally draining and it can be hard if brings up personal experiences- the need for support is perfectly normal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/>
              <a:t>When working with children who have experienced loss and bereavement: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en-US" dirty="0"/>
              <a:t>Prepare to be emotionally affected.  It is ok to feel overwhelmed, drained, exhausted,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en-US" dirty="0"/>
              <a:t>Need to acknowledge how we’re feeling – own losses may resurface and it may be that it’s not within limits to support someone.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en-US" dirty="0"/>
              <a:t>Equally don’t need to be a bereavement specialist – teachers are caring – often its about being there; the key person and having the relationship with the child that helps them to feel listened to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altLang="en-US" dirty="0"/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en-US" dirty="0"/>
              <a:t>Important to share feelings. Talk to friends/colleagues and share experiences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en-US" dirty="0"/>
              <a:t>Remember professional boundaries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en-US" dirty="0"/>
              <a:t>Anticipate where may experience emotional reaction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en-US" dirty="0"/>
              <a:t>Important that we listen to ourselves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b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b="1" dirty="0"/>
              <a:t>Take </a:t>
            </a:r>
            <a:r>
              <a:rPr lang="en-GB" altLang="en-US" dirty="0"/>
              <a:t>care of yourselves</a:t>
            </a:r>
            <a:r>
              <a:rPr lang="en-GB" altLang="en-US" b="1" dirty="0"/>
              <a:t> and have time for you – Relaxation, exercise – what else?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altLang="en-US" dirty="0"/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73990B-899D-4117-9E0E-D2BBD986C59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66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/>
              <a:t>LK – 2 </a:t>
            </a:r>
            <a:r>
              <a:rPr lang="en-GB" altLang="en-US" dirty="0" err="1"/>
              <a:t>mins</a:t>
            </a:r>
            <a:r>
              <a:rPr lang="en-GB" altLang="en-US" dirty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/>
              <a:t>Schools could consider setting up a tool box e.g. sample letters, assemblies, resources, poems etc.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srgbClr val="0070C0"/>
                </a:solidFill>
              </a:rPr>
              <a:t>School Policy –may need to consider policy around critical incidents and referring to this– loss and bereavement isn’t necessarily a critical incident</a:t>
            </a:r>
            <a:endParaRPr lang="en-GB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/>
              <a:t>Critical incident is a crisis that impacts on the schools community e.g. Sudden death of a teacher/pupil. It is an incident or sequence of events which overwhelms the normal coping mechanisms of the school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5A9965-1887-4B6D-99EC-E7C1AD3338D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52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&lt;2 whilst they may not understand</a:t>
            </a:r>
            <a:r>
              <a:rPr lang="en-US" altLang="en-US" baseline="0" dirty="0"/>
              <a:t> cognitively what has happened, </a:t>
            </a:r>
            <a:r>
              <a:rPr lang="en-US" altLang="en-US" b="1" baseline="0" dirty="0"/>
              <a:t>they will</a:t>
            </a:r>
            <a:r>
              <a:rPr lang="en-US" altLang="en-US" baseline="0" dirty="0"/>
              <a:t> </a:t>
            </a:r>
            <a:r>
              <a:rPr lang="en-US" altLang="en-US" b="1" baseline="0" dirty="0"/>
              <a:t>be impacted </a:t>
            </a:r>
            <a:r>
              <a:rPr lang="en-US" altLang="en-US" baseline="0" dirty="0"/>
              <a:t>and</a:t>
            </a:r>
            <a:r>
              <a:rPr lang="en-US" altLang="en-US" dirty="0"/>
              <a:t> they will react – don’t understand permanence so will ask questions repeatedly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EE43F-D3AB-4A2B-949D-6DB0F8D68A9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86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3-5 years: are egocentric and see themselves</a:t>
            </a:r>
            <a:r>
              <a:rPr lang="en-US" altLang="en-US" baseline="0" dirty="0"/>
              <a:t> as causing events around them. M</a:t>
            </a:r>
            <a:r>
              <a:rPr lang="en-US" altLang="en-US" dirty="0"/>
              <a:t>ay feel guilty or responsible for the death.  React</a:t>
            </a:r>
            <a:r>
              <a:rPr lang="en-US" altLang="en-US" baseline="0" dirty="0"/>
              <a:t> to loss through </a:t>
            </a:r>
            <a:r>
              <a:rPr lang="en-US" altLang="en-US" baseline="0" dirty="0" err="1"/>
              <a:t>behaviours</a:t>
            </a:r>
            <a:r>
              <a:rPr lang="en-US" altLang="en-US" baseline="0" dirty="0"/>
              <a:t> e.g. irritability, aggression, physical/somatic symptoms, difficulty sleeping, regression e.g. with bed wetting, earlier developmental pay and </a:t>
            </a:r>
            <a:r>
              <a:rPr lang="en-US" altLang="en-US" baseline="0" dirty="0" err="1"/>
              <a:t>behaviours</a:t>
            </a:r>
            <a:r>
              <a:rPr lang="en-US" altLang="en-US" baseline="0" dirty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/>
              <a:t>Important that death is talked about in concrete terms.    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EE43F-D3AB-4A2B-949D-6DB0F8D68A9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802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6-7 years: Personification of death e.g. put into monster form or think of death</a:t>
            </a:r>
            <a:r>
              <a:rPr lang="en-US" altLang="en-US" baseline="0" dirty="0"/>
              <a:t> as a spirit, ghost, angel or skeleton</a:t>
            </a:r>
          </a:p>
          <a:p>
            <a:pPr eaLnBrk="1" hangingPunct="1">
              <a:spcBef>
                <a:spcPct val="0"/>
              </a:spcBef>
            </a:pPr>
            <a:endParaRPr lang="en-US" altLang="en-US" baseline="0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EE43F-D3AB-4A2B-949D-6DB0F8D68A9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61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/>
              <a:t>Adolescence: have an adult understanding of the concept of death but don’t yet have the experiences, coping skills of an adult.  May act out in anger or show impulsive or reckless </a:t>
            </a:r>
            <a:r>
              <a:rPr lang="en-US" altLang="en-US" baseline="0" dirty="0" err="1"/>
              <a:t>behaviours</a:t>
            </a:r>
            <a:r>
              <a:rPr lang="en-US" altLang="en-US" baseline="0" dirty="0"/>
              <a:t> e.g. substance misuse/fighting.  Developmental issues of independence and separation from parents can interfere with ability to receive support from adult family members.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Include age differences and children and young people with SEN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All ages may worry about who will take</a:t>
            </a:r>
            <a:r>
              <a:rPr lang="en-US" altLang="en-US" baseline="0" dirty="0"/>
              <a:t> care of them and may experience insecurity, clinginess and fear of abandonment.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Why it’s important to use words/concrete terms ‘death’ so no confusion</a:t>
            </a:r>
          </a:p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EE43F-D3AB-4A2B-949D-6DB0F8D68A9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329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/>
              <a:t>Adolescence: have an adult understanding of the concept of death but don’t yet have the experiences, coping skills of an adult.  May act out in anger or show impulsive or reckless </a:t>
            </a:r>
            <a:r>
              <a:rPr lang="en-US" altLang="en-US" baseline="0" dirty="0" err="1"/>
              <a:t>behaviours</a:t>
            </a:r>
            <a:r>
              <a:rPr lang="en-US" altLang="en-US" baseline="0" dirty="0"/>
              <a:t> e.g. substance misuse/fighting.  Developmental issues of independence and separation from parents can interfere with ability to receive support from adult family members.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EE43F-D3AB-4A2B-949D-6DB0F8D68A9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744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CR – 2 </a:t>
            </a:r>
            <a:r>
              <a:rPr lang="en-GB" dirty="0" err="1"/>
              <a:t>mins</a:t>
            </a:r>
            <a:r>
              <a:rPr lang="en-GB" dirty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Child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Relationship with deceased/separated parent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Past experience of loss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Resilience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Circumstances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How death/loss occurred e.g. Suicide/ accident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Opportunities to express grief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How the news was given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Environment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Home and care setting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Support from family/community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Faith and cultural perspectives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Taken from Erica Brown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en-US" dirty="0"/>
              <a:t>May be death following illness, sudden death, disability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en-US" dirty="0"/>
              <a:t>Need to acknowledge death parent even if little contact – need to allow them to grieve – may be angry</a:t>
            </a: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287AE-905C-487B-AD9D-ED797110D08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258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CR – 1 min </a:t>
            </a:r>
          </a:p>
          <a:p>
            <a:pPr eaLnBrk="1" hangingPunct="1"/>
            <a:endParaRPr lang="en-US" alt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alt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In some communities ‘death’ is just seen as one step in the continuous cycle of life.  </a:t>
            </a:r>
          </a:p>
          <a:p>
            <a:pPr eaLnBrk="1" hangingPunct="1"/>
            <a:r>
              <a:rPr lang="en-US" alt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Rituals and ceremonies can be public and demonstrative or private and quiet. </a:t>
            </a:r>
          </a:p>
          <a:p>
            <a:pPr eaLnBrk="1" hangingPunct="1"/>
            <a:r>
              <a:rPr lang="en-US" alt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In some cultures the period of mourning is fixed.</a:t>
            </a:r>
          </a:p>
          <a:p>
            <a:pPr eaLnBrk="1" hangingPunct="1"/>
            <a:r>
              <a:rPr lang="en-US" alt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feelings experienced by people of different cultures are very similar but the way they express can be very different.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F2C1A-D2FE-4A19-83D8-5CA1C2906A3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245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LK – 5 </a:t>
            </a:r>
            <a:r>
              <a:rPr lang="en-GB" dirty="0" err="1"/>
              <a:t>mins</a:t>
            </a:r>
            <a:r>
              <a:rPr lang="en-GB" dirty="0"/>
              <a:t>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Possibly ask what</a:t>
            </a:r>
            <a:r>
              <a:rPr lang="en-GB" baseline="0" dirty="0"/>
              <a:t> they think children need when they’ve been bereaved? – yes </a:t>
            </a:r>
            <a:r>
              <a:rPr lang="en-GB" baseline="0" dirty="0">
                <a:sym typeface="Wingdings" pitchFamily="2" charset="2"/>
              </a:rPr>
              <a:t> </a:t>
            </a:r>
            <a:endParaRPr lang="en-GB" baseline="0" dirty="0"/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“The way in which children are treated when someone important in their lives is lost or dies has a profound effect on their future ability to manage their lives” (Child Bereavement, UK)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Opportunity to listen – what children want is for us to listen; not distracted – listen to child’s experience; empathy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Acknowledge some of the feelings can be huge – do you want to talk about it a bit more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A huge bag of worries – acknowledge ok to have worries – could have a bag of stones on desk – I wonder if there’s a stone in there that’s like one of your worries?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Some research – children want some normality – they sometimes need some space i.e. don’t ask every time you see me how I am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/>
              <a:t>Pupils may have loads of questions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en-US" dirty="0"/>
              <a:t>What can I do to help?  How can I help my mum?  </a:t>
            </a:r>
            <a:r>
              <a:rPr lang="en-GB" dirty="0"/>
              <a:t>Why’s my Dad gone?  How can I stop panicking?  Is it ok to have fun?  What’s going on in my family?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Most useful thing is honesty – what children don’t know they’ll imagine.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Awkward questions – reflect back – is that something you’re worried about?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With illness- find out exactly what it is.  How it affects them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/>
              <a:t>Children want parents to talk to them, tell them the truth straight away, don’t say too young or that they need space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ED105B-5A76-472F-8657-52A053047A0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630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3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85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515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06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09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6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9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4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07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36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65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84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50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3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3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99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00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98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16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5B95-0553-49EA-BB3E-BD01622747DA}" type="datetimeFigureOut">
              <a:rPr lang="en-GB" smtClean="0"/>
              <a:pPr/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B02A3-475B-4263-B7FF-14E97AA01AC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83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7CDA-BAA1-9A46-BD7C-BC7339745D62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7D46F-DE5E-6449-B3C4-959BD2D056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9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manchester bee">
            <a:extLst>
              <a:ext uri="{FF2B5EF4-FFF2-40B4-BE49-F238E27FC236}">
                <a16:creationId xmlns:a16="http://schemas.microsoft.com/office/drawing/2014/main" id="{DFBBC6A0-01E0-437D-8F03-E1B6F33ED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493649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036ECAD-93CA-4F58-84BD-1FDEC177FFBE}"/>
              </a:ext>
            </a:extLst>
          </p:cNvPr>
          <p:cNvSpPr/>
          <p:nvPr/>
        </p:nvSpPr>
        <p:spPr>
          <a:xfrm>
            <a:off x="533400" y="533400"/>
            <a:ext cx="47141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latin typeface="+mj-lt"/>
              </a:rPr>
              <a:t>Bereavement and loss</a:t>
            </a:r>
          </a:p>
        </p:txBody>
      </p:sp>
    </p:spTree>
    <p:extLst>
      <p:ext uri="{BB962C8B-B14F-4D97-AF65-F5344CB8AC3E}">
        <p14:creationId xmlns:p14="http://schemas.microsoft.com/office/powerpoint/2010/main" val="3703725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itle 9"/>
          <p:cNvSpPr>
            <a:spLocks noGrp="1"/>
          </p:cNvSpPr>
          <p:nvPr>
            <p:ph type="title"/>
          </p:nvPr>
        </p:nvSpPr>
        <p:spPr>
          <a:xfrm>
            <a:off x="457200" y="476934"/>
            <a:ext cx="8229600" cy="646331"/>
          </a:xfrm>
        </p:spPr>
        <p:txBody>
          <a:bodyPr>
            <a:spAutoFit/>
          </a:bodyPr>
          <a:lstStyle/>
          <a:p>
            <a:pPr eaLnBrk="1" hangingPunct="1"/>
            <a:r>
              <a:rPr lang="en-US" sz="4000" b="1" dirty="0"/>
              <a:t>What do Children Need?</a:t>
            </a:r>
            <a:endParaRPr lang="en-GB" sz="4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23265"/>
            <a:ext cx="8229600" cy="54102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Children need: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 To be listened to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 To have their fears and anxieties addressed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 Help with overwhelming feelings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 Reassurance that they are not to blame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 To have their feelings normalised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 To see others grieving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 To be involved and included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 To have opportunities to remember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 Access to quiet space for time out/reflection if appropriate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 Avoid asking too many questions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 Some often want normality and routine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Verdana" pitchFamily="34" charset="0"/>
                <a:cs typeface="Verdana" pitchFamily="34" charset="0"/>
              </a:rPr>
              <a:t>Adult awareness/acknowledgement of important dates/anniversaries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8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228600" y="1295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b="1">
              <a:latin typeface="Calibri" pitchFamily="34" charset="0"/>
            </a:endParaRP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609600" y="8382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7"/>
          <p:cNvSpPr>
            <a:spLocks noChangeArrowheads="1"/>
          </p:cNvSpPr>
          <p:nvPr/>
        </p:nvSpPr>
        <p:spPr bwMode="auto">
          <a:xfrm>
            <a:off x="228600" y="1295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b="1">
              <a:latin typeface="Calibri" pitchFamily="34" charset="0"/>
            </a:endParaRP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533400" y="7620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800">
              <a:latin typeface="Calibri" pitchFamily="34" charset="0"/>
            </a:endParaRPr>
          </a:p>
        </p:txBody>
      </p:sp>
      <p:sp>
        <p:nvSpPr>
          <p:cNvPr id="22533" name="Title 9"/>
          <p:cNvSpPr>
            <a:spLocks noGrp="1"/>
          </p:cNvSpPr>
          <p:nvPr>
            <p:ph type="title"/>
          </p:nvPr>
        </p:nvSpPr>
        <p:spPr>
          <a:xfrm>
            <a:off x="457200" y="476934"/>
            <a:ext cx="8229600" cy="646331"/>
          </a:xfrm>
        </p:spPr>
        <p:txBody>
          <a:bodyPr>
            <a:spAutoFit/>
          </a:bodyPr>
          <a:lstStyle/>
          <a:p>
            <a:pPr eaLnBrk="1" hangingPunct="1"/>
            <a:r>
              <a:rPr lang="en-GB" sz="4000" dirty="0"/>
              <a:t>Our Own Feelings</a:t>
            </a:r>
          </a:p>
        </p:txBody>
      </p:sp>
      <p:pic>
        <p:nvPicPr>
          <p:cNvPr id="22534" name="Picture 3" descr="C:\Program Files\Microsoft Office\MEDIA\CAGCAT10\j030295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67456" y="1530350"/>
            <a:ext cx="2609088" cy="365760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228600" y="1295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b="1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476934"/>
            <a:ext cx="8229600" cy="646331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4000" dirty="0">
                <a:latin typeface="+mn-lt"/>
                <a:ea typeface="Verdana" pitchFamily="34" charset="0"/>
                <a:cs typeface="Verdana" pitchFamily="34" charset="0"/>
              </a:rPr>
              <a:t>Tool Box</a:t>
            </a:r>
            <a:endParaRPr lang="en-GB" sz="40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702" name="Content Placeholder 6"/>
          <p:cNvSpPr>
            <a:spLocks noGrp="1"/>
          </p:cNvSpPr>
          <p:nvPr>
            <p:ph idx="1"/>
          </p:nvPr>
        </p:nvSpPr>
        <p:spPr>
          <a:xfrm>
            <a:off x="800100" y="1861286"/>
            <a:ext cx="7886700" cy="4351338"/>
          </a:xfrm>
        </p:spPr>
        <p:txBody>
          <a:bodyPr/>
          <a:lstStyle/>
          <a:p>
            <a:pPr marL="457200" lvl="1" indent="-457200" eaLnBrk="1" hangingPunct="1">
              <a:buFont typeface="Arial" charset="0"/>
              <a:buChar char="•"/>
            </a:pPr>
            <a:r>
              <a:rPr lang="en-GB" altLang="en-US" sz="3200" dirty="0">
                <a:ea typeface="Verdana" pitchFamily="34" charset="0"/>
                <a:cs typeface="Verdana" pitchFamily="34" charset="0"/>
              </a:rPr>
              <a:t>Books on Loss and Grief</a:t>
            </a:r>
          </a:p>
          <a:p>
            <a:pPr marL="457200" lvl="1" indent="-457200" eaLnBrk="1" hangingPunct="1">
              <a:buFont typeface="Arial" charset="0"/>
              <a:buChar char="•"/>
            </a:pPr>
            <a:r>
              <a:rPr lang="en-GB" altLang="en-US" sz="3200" dirty="0">
                <a:ea typeface="Verdana" pitchFamily="34" charset="0"/>
                <a:cs typeface="Verdana" pitchFamily="34" charset="0"/>
              </a:rPr>
              <a:t>Websites</a:t>
            </a:r>
          </a:p>
          <a:p>
            <a:pPr marL="457200" lvl="1" indent="-457200" eaLnBrk="1" hangingPunct="1">
              <a:buFont typeface="Arial" charset="0"/>
              <a:buChar char="•"/>
            </a:pPr>
            <a:r>
              <a:rPr lang="en-GB" altLang="en-US" sz="3200" dirty="0">
                <a:ea typeface="Verdana" pitchFamily="34" charset="0"/>
                <a:cs typeface="Verdana" pitchFamily="34" charset="0"/>
              </a:rPr>
              <a:t>Local organisations</a:t>
            </a:r>
          </a:p>
          <a:p>
            <a:pPr marL="457200" lvl="1" indent="-457200" eaLnBrk="1" hangingPunct="1">
              <a:buFont typeface="Arial" charset="0"/>
              <a:buChar char="•"/>
            </a:pPr>
            <a:r>
              <a:rPr lang="en-GB" altLang="en-US" sz="3200" dirty="0">
                <a:ea typeface="Verdana" pitchFamily="34" charset="0"/>
                <a:cs typeface="Verdana" pitchFamily="34" charset="0"/>
              </a:rPr>
              <a:t>Sample letters/documents</a:t>
            </a:r>
          </a:p>
          <a:p>
            <a:pPr marL="457200" lvl="1" indent="-457200" eaLnBrk="1" hangingPunct="1">
              <a:buFont typeface="Arial" charset="0"/>
              <a:buChar char="•"/>
            </a:pPr>
            <a:r>
              <a:rPr lang="en-GB" altLang="en-US" sz="3200" dirty="0">
                <a:ea typeface="Verdana" pitchFamily="34" charset="0"/>
                <a:cs typeface="Verdana" pitchFamily="34" charset="0"/>
              </a:rPr>
              <a:t>Outline of assembly</a:t>
            </a:r>
          </a:p>
          <a:p>
            <a:pPr marL="457200" lvl="1" indent="-457200" eaLnBrk="1" hangingPunct="1">
              <a:buFont typeface="Arial" charset="0"/>
              <a:buChar char="•"/>
            </a:pPr>
            <a:r>
              <a:rPr lang="en-GB" altLang="en-US" sz="3200" dirty="0">
                <a:ea typeface="Verdana" pitchFamily="34" charset="0"/>
                <a:cs typeface="Verdana" pitchFamily="34" charset="0"/>
              </a:rPr>
              <a:t>Information on cultures and religions</a:t>
            </a:r>
          </a:p>
          <a:p>
            <a:pPr eaLnBrk="1" hangingPunct="1"/>
            <a:endParaRPr lang="en-GB" dirty="0"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713B7-1481-4014-8F2A-8A5E8A76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Supporting Bereavement and Loss for Children with Social Communication Needs/ASD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564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BCE43-0E48-4DC1-9975-625DA3A8C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Bereavement due to Suicide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012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C0ABE-7FB4-4923-8C19-D6E1E9A8B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8200"/>
            <a:ext cx="7886700" cy="1325563"/>
          </a:xfrm>
        </p:spPr>
        <p:txBody>
          <a:bodyPr>
            <a:noAutofit/>
          </a:bodyPr>
          <a:lstStyle/>
          <a:p>
            <a:r>
              <a:rPr lang="en-GB" b="1" dirty="0"/>
              <a:t>Differences in critical incident response when a child’s death has been through suicide</a:t>
            </a:r>
          </a:p>
        </p:txBody>
      </p:sp>
    </p:spTree>
    <p:extLst>
      <p:ext uri="{BB962C8B-B14F-4D97-AF65-F5344CB8AC3E}">
        <p14:creationId xmlns:p14="http://schemas.microsoft.com/office/powerpoint/2010/main" val="254484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/>
              <a:t>Developmental Understanding 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64614"/>
              </p:ext>
            </p:extLst>
          </p:nvPr>
        </p:nvGraphicFramePr>
        <p:xfrm>
          <a:off x="467544" y="1295400"/>
          <a:ext cx="8208912" cy="458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4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164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Understanding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/>
                        <a:t>&lt;</a:t>
                      </a:r>
                      <a:r>
                        <a:rPr lang="en-GB" sz="1800" baseline="0"/>
                        <a:t> 2 years</a:t>
                      </a:r>
                      <a:endParaRPr lang="en-GB" sz="1800"/>
                    </a:p>
                    <a:p>
                      <a:pPr algn="ctr"/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/>
                        <a:t>No cognitive understanding</a:t>
                      </a:r>
                    </a:p>
                    <a:p>
                      <a:pPr algn="ctr"/>
                      <a:r>
                        <a:rPr lang="en-GB" sz="1800"/>
                        <a:t>Fear of separation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/>
                        <a:t>3-5 years</a:t>
                      </a:r>
                    </a:p>
                    <a:p>
                      <a:pPr algn="ctr"/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Magical thinking</a:t>
                      </a:r>
                    </a:p>
                    <a:p>
                      <a:pPr algn="ctr"/>
                      <a:r>
                        <a:rPr lang="en-GB" sz="1800" dirty="0"/>
                        <a:t>Vaguely</a:t>
                      </a:r>
                      <a:r>
                        <a:rPr lang="en-GB" sz="1800" baseline="0" dirty="0"/>
                        <a:t> associate death with sleep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8218"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6-7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May be some magical thinking</a:t>
                      </a:r>
                    </a:p>
                    <a:p>
                      <a:pPr algn="ctr"/>
                      <a:r>
                        <a:rPr lang="en-GB" sz="1800"/>
                        <a:t>Death is final</a:t>
                      </a:r>
                    </a:p>
                    <a:p>
                      <a:pPr algn="ctr"/>
                      <a:r>
                        <a:rPr lang="en-GB" sz="1800"/>
                        <a:t>Personification</a:t>
                      </a:r>
                      <a:r>
                        <a:rPr lang="en-GB" sz="1800" baseline="0"/>
                        <a:t> of death</a:t>
                      </a:r>
                      <a:endParaRPr lang="en-GB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589"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8-11</a:t>
                      </a:r>
                      <a:r>
                        <a:rPr lang="en-GB" sz="1800" baseline="0"/>
                        <a:t> years</a:t>
                      </a: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Realise</a:t>
                      </a:r>
                      <a:r>
                        <a:rPr lang="en-GB" sz="1800" baseline="0"/>
                        <a:t> it can happen to them</a:t>
                      </a:r>
                    </a:p>
                    <a:p>
                      <a:pPr algn="ctr"/>
                      <a:r>
                        <a:rPr lang="en-GB" sz="1800" baseline="0"/>
                        <a:t>Lack full understanding</a:t>
                      </a:r>
                    </a:p>
                    <a:p>
                      <a:pPr algn="ctr"/>
                      <a:r>
                        <a:rPr lang="en-GB" sz="1800"/>
                        <a:t>Perhaps more anxiety, bravado, jokes</a:t>
                      </a:r>
                    </a:p>
                    <a:p>
                      <a:pPr algn="ctr"/>
                      <a:r>
                        <a:rPr lang="en-GB" sz="1800"/>
                        <a:t>Want to know all the 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742"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Adolescence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Understand death</a:t>
                      </a:r>
                      <a:r>
                        <a:rPr lang="en-GB" sz="1800" baseline="0" dirty="0"/>
                        <a:t> in a logical manner</a:t>
                      </a:r>
                    </a:p>
                    <a:p>
                      <a:pPr algn="ctr"/>
                      <a:r>
                        <a:rPr lang="en-GB" sz="1800" baseline="0" dirty="0"/>
                        <a:t>Ask more questions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/>
              <a:t>Developmental Understanding 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86989"/>
              </p:ext>
            </p:extLst>
          </p:nvPr>
        </p:nvGraphicFramePr>
        <p:xfrm>
          <a:off x="467544" y="1295400"/>
          <a:ext cx="8208912" cy="4311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1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Children</a:t>
                      </a:r>
                      <a:r>
                        <a:rPr lang="en-GB" baseline="0" dirty="0"/>
                        <a:t> under 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Whilst limited</a:t>
                      </a:r>
                      <a:r>
                        <a:rPr lang="en-GB" sz="1800" baseline="0" dirty="0"/>
                        <a:t> cognitive understanding of death they will be impacted and will react.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85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These children do not understand</a:t>
                      </a:r>
                      <a:r>
                        <a:rPr lang="en-GB" sz="1800" baseline="0" dirty="0"/>
                        <a:t> permanence of death and </a:t>
                      </a:r>
                      <a:r>
                        <a:rPr lang="en-GB" sz="1800" dirty="0"/>
                        <a:t>may ask questions repeatedly.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82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May keep looking or asking for a missing parent or carer and wait for him or</a:t>
                      </a:r>
                    </a:p>
                    <a:p>
                      <a:pPr algn="ctr"/>
                      <a:r>
                        <a:rPr lang="en-US" sz="1800" dirty="0"/>
                        <a:t>her to return.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5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May react to the absence of a parent or carer with increased crying, decreased</a:t>
                      </a:r>
                    </a:p>
                    <a:p>
                      <a:pPr algn="ctr"/>
                      <a:r>
                        <a:rPr lang="en-US" sz="1800" dirty="0"/>
                        <a:t>responsiveness, and changes in eating or sleeping.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742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most affected by the sadness of surviving parent(s) and carer(s).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54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/>
              <a:t>Developmental Understanding 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055266"/>
              </p:ext>
            </p:extLst>
          </p:nvPr>
        </p:nvGraphicFramePr>
        <p:xfrm>
          <a:off x="467544" y="1295400"/>
          <a:ext cx="8208912" cy="4397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1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Children</a:t>
                      </a:r>
                      <a:r>
                        <a:rPr lang="en-GB" baseline="0" dirty="0"/>
                        <a:t> aged 3-5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Are egocentric and see themselves as causing events around them.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2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May feel guilty or responsible</a:t>
                      </a:r>
                      <a:r>
                        <a:rPr lang="en-GB" sz="1800" baseline="0" dirty="0"/>
                        <a:t> for the death.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React to loss through behaviours like irritability, aggression, physical/somatic</a:t>
                      </a:r>
                      <a:r>
                        <a:rPr lang="en-GB" sz="1800" baseline="0" dirty="0"/>
                        <a:t> symptoms, difficulty sleeping, regression.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75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Experience ‘magical thinking’ and understand</a:t>
                      </a:r>
                      <a:r>
                        <a:rPr lang="en-GB" sz="1800" baseline="0" dirty="0"/>
                        <a:t> the world as a mix of reality and fantasy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1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May</a:t>
                      </a:r>
                      <a:r>
                        <a:rPr lang="en-GB" sz="1800" baseline="0" dirty="0"/>
                        <a:t> b</a:t>
                      </a:r>
                      <a:r>
                        <a:rPr lang="en-GB" sz="1800" dirty="0"/>
                        <a:t>elieve</a:t>
                      </a:r>
                      <a:r>
                        <a:rPr lang="en-GB" sz="1800" baseline="0" dirty="0"/>
                        <a:t> that death is temporary or reversible.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Worry about who will take care of them and about being abandoned.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17482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still greatly affected by the sadness of surviving family members.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537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/>
              <a:t>Developmental Understanding 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912520"/>
              </p:ext>
            </p:extLst>
          </p:nvPr>
        </p:nvGraphicFramePr>
        <p:xfrm>
          <a:off x="467544" y="1295400"/>
          <a:ext cx="8208912" cy="4383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1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Children</a:t>
                      </a:r>
                      <a:r>
                        <a:rPr lang="en-GB" baseline="0" dirty="0"/>
                        <a:t> aged 6-7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Begin to have understanding of the permanence of death, but tend to see this as something that happens to other people.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2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May think of death as a spirit, ghost,</a:t>
                      </a:r>
                      <a:r>
                        <a:rPr lang="en-GB" sz="1800" baseline="0" dirty="0"/>
                        <a:t> angel or skeleton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Are often interested in the details of the death and what happens to</a:t>
                      </a:r>
                      <a:r>
                        <a:rPr lang="en-GB" sz="1800" baseline="0" dirty="0"/>
                        <a:t> the body after death.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7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May experience a range of emotions including guilt, anger, shame, anxiety,</a:t>
                      </a:r>
                    </a:p>
                    <a:p>
                      <a:pPr algn="ctr"/>
                      <a:r>
                        <a:rPr lang="en-US" sz="1800" dirty="0"/>
                        <a:t>sadness, and worry about their own death.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1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Continue to have difficulty expressing their feelings.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Still</a:t>
                      </a:r>
                      <a:r>
                        <a:rPr lang="en-GB" sz="1800" baseline="0" dirty="0"/>
                        <a:t> worry about who will care for them.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17482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May still worry that they are responsible for the death.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537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85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/>
              <a:t>Developmental Understanding 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241466"/>
              </p:ext>
            </p:extLst>
          </p:nvPr>
        </p:nvGraphicFramePr>
        <p:xfrm>
          <a:off x="467544" y="1295400"/>
          <a:ext cx="8208912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1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Children</a:t>
                      </a:r>
                      <a:r>
                        <a:rPr lang="en-GB" baseline="0" dirty="0"/>
                        <a:t> aged 8-11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Understand that death is final.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25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that death is universal, unavoidable, and will happen to them.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Are interested in the details of the death and what happens to</a:t>
                      </a:r>
                      <a:r>
                        <a:rPr lang="en-GB" sz="1800" baseline="0" dirty="0"/>
                        <a:t> the body after death.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7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May experience a range of emotions.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168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react through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reluctance to go to school, poor performance in school, aggression, withdrawal from friends and regression.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Still</a:t>
                      </a:r>
                      <a:r>
                        <a:rPr lang="en-GB" sz="1800" baseline="0" dirty="0"/>
                        <a:t> worry about who will care for them.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17482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May experience ‘somatic’ complaints which are generally physical manifestations of</a:t>
                      </a:r>
                    </a:p>
                    <a:p>
                      <a:pPr algn="ctr"/>
                      <a:r>
                        <a:rPr lang="en-US" sz="1800" dirty="0"/>
                        <a:t>emotional pain.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537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59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/>
              <a:t>Developmental Understanding 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300701"/>
              </p:ext>
            </p:extLst>
          </p:nvPr>
        </p:nvGraphicFramePr>
        <p:xfrm>
          <a:off x="467544" y="1295401"/>
          <a:ext cx="8208912" cy="4798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67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Adolescents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Have an adult understanding</a:t>
                      </a:r>
                      <a:r>
                        <a:rPr lang="en-GB" sz="1800" baseline="0" dirty="0"/>
                        <a:t> of the concept of death but not yet the experiences or coping skills of an adult.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27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May act out in anger or show impulsive or reckless behaviours.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17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Developmental issues of independence and separation from parents can interfere with ability to receive support from adult family members.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May experience a wide range of emotions, but not know how to manage</a:t>
                      </a:r>
                    </a:p>
                    <a:p>
                      <a:pPr algn="ctr"/>
                      <a:r>
                        <a:rPr lang="en-US" sz="1800" dirty="0"/>
                        <a:t>or express them.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0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Coping strategies may create tension with family members, as they</a:t>
                      </a:r>
                    </a:p>
                    <a:p>
                      <a:pPr algn="ctr"/>
                      <a:r>
                        <a:rPr lang="en-US" sz="1800" dirty="0"/>
                        <a:t>may cope by spending time with friends or withdrawing to be alone.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88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View of being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invincible contradicted</a:t>
                      </a:r>
                      <a:r>
                        <a:rPr lang="en-US" sz="1800" baseline="0" dirty="0"/>
                        <a:t> by t</a:t>
                      </a:r>
                      <a:r>
                        <a:rPr lang="en-US" sz="1800" dirty="0"/>
                        <a:t>he reality of death, leading to questioning their faith or their understanding of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the world.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174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951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itle 9"/>
          <p:cNvSpPr>
            <a:spLocks noGrp="1"/>
          </p:cNvSpPr>
          <p:nvPr>
            <p:ph type="title"/>
          </p:nvPr>
        </p:nvSpPr>
        <p:spPr>
          <a:xfrm>
            <a:off x="472440" y="458569"/>
            <a:ext cx="8229600" cy="646331"/>
          </a:xfrm>
        </p:spPr>
        <p:txBody>
          <a:bodyPr>
            <a:spAutoFit/>
          </a:bodyPr>
          <a:lstStyle/>
          <a:p>
            <a:pPr eaLnBrk="1" hangingPunct="1"/>
            <a:r>
              <a:rPr lang="en-GB" sz="4000" dirty="0"/>
              <a:t>Factors that Affect Response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2440" y="1332131"/>
            <a:ext cx="8229600" cy="4413886"/>
          </a:xfrm>
        </p:spPr>
        <p:txBody>
          <a:bodyPr numCol="2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1" dirty="0">
                <a:ea typeface="Verdana" pitchFamily="34" charset="0"/>
                <a:cs typeface="Verdana" pitchFamily="34" charset="0"/>
              </a:rPr>
              <a:t>Child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1800" dirty="0">
                <a:ea typeface="Verdana" pitchFamily="34" charset="0"/>
                <a:cs typeface="Verdana" pitchFamily="34" charset="0"/>
              </a:rPr>
              <a:t>Relationship with deceased person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1800" dirty="0">
                <a:ea typeface="Verdana" pitchFamily="34" charset="0"/>
                <a:cs typeface="Verdana" pitchFamily="34" charset="0"/>
              </a:rPr>
              <a:t>Past experience of loss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1800" dirty="0">
                <a:ea typeface="Verdana" pitchFamily="34" charset="0"/>
                <a:cs typeface="Verdana" pitchFamily="34" charset="0"/>
              </a:rPr>
              <a:t>Resilience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1800" dirty="0">
                <a:ea typeface="Verdana" pitchFamily="34" charset="0"/>
                <a:cs typeface="Verdana" pitchFamily="34" charset="0"/>
              </a:rPr>
              <a:t>Developmental level 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1800" dirty="0">
                <a:ea typeface="Verdana" pitchFamily="34" charset="0"/>
                <a:cs typeface="Verdana" pitchFamily="34" charset="0"/>
              </a:rPr>
              <a:t>SEN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GB" sz="1800" dirty="0">
              <a:ea typeface="Verdana" pitchFamily="34" charset="0"/>
              <a:cs typeface="Verdan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1" dirty="0">
                <a:ea typeface="Verdana" pitchFamily="34" charset="0"/>
                <a:cs typeface="Verdana" pitchFamily="34" charset="0"/>
              </a:rPr>
              <a:t>Circumstances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1800" dirty="0">
                <a:ea typeface="Verdana" pitchFamily="34" charset="0"/>
                <a:cs typeface="Verdana" pitchFamily="34" charset="0"/>
              </a:rPr>
              <a:t>How death/loss occurred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1800" dirty="0">
                <a:ea typeface="Verdana" pitchFamily="34" charset="0"/>
                <a:cs typeface="Verdana" pitchFamily="34" charset="0"/>
              </a:rPr>
              <a:t>Opportunities to express grief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1800" dirty="0">
                <a:ea typeface="Verdana" pitchFamily="34" charset="0"/>
                <a:cs typeface="Verdana" pitchFamily="34" charset="0"/>
              </a:rPr>
              <a:t>How the news was given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1" dirty="0">
                <a:ea typeface="Verdana" pitchFamily="34" charset="0"/>
                <a:cs typeface="Verdana" pitchFamily="34" charset="0"/>
              </a:rPr>
              <a:t>Environment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1800" dirty="0">
                <a:ea typeface="Verdana" pitchFamily="34" charset="0"/>
                <a:cs typeface="Verdana" pitchFamily="34" charset="0"/>
              </a:rPr>
              <a:t>Home and family/community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1800" dirty="0">
                <a:ea typeface="Verdana" pitchFamily="34" charset="0"/>
                <a:cs typeface="Verdana" pitchFamily="34" charset="0"/>
              </a:rPr>
              <a:t>Support from family/community</a:t>
            </a:r>
          </a:p>
          <a:p>
            <a:pPr marL="171450" indent="-1714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1800" dirty="0">
                <a:ea typeface="Verdana" pitchFamily="34" charset="0"/>
                <a:cs typeface="Verdana" pitchFamily="34" charset="0"/>
              </a:rPr>
              <a:t>Faith and cultural perspectives                                             </a:t>
            </a:r>
          </a:p>
          <a:p>
            <a:pPr marL="171450" indent="-1714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171450" indent="-1714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800" b="1" dirty="0">
                <a:ea typeface="Verdana" pitchFamily="34" charset="0"/>
                <a:cs typeface="Verdana" pitchFamily="34" charset="0"/>
              </a:rPr>
              <a:t>(Erica Brown)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800" dirty="0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28600" y="1295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b="1">
              <a:latin typeface="Calibri" pitchFamily="34" charset="0"/>
            </a:endParaRP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609600" y="9144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itle 9"/>
          <p:cNvSpPr>
            <a:spLocks noGrp="1"/>
          </p:cNvSpPr>
          <p:nvPr>
            <p:ph type="title"/>
          </p:nvPr>
        </p:nvSpPr>
        <p:spPr>
          <a:xfrm>
            <a:off x="457200" y="799382"/>
            <a:ext cx="8229600" cy="646331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4000" dirty="0"/>
              <a:t>Cultural Differences </a:t>
            </a:r>
            <a:endParaRPr lang="en-GB" sz="4000" dirty="0"/>
          </a:p>
        </p:txBody>
      </p:sp>
      <p:sp>
        <p:nvSpPr>
          <p:cNvPr id="17411" name="Content Placeholder 6"/>
          <p:cNvSpPr>
            <a:spLocks noGrp="1"/>
          </p:cNvSpPr>
          <p:nvPr>
            <p:ph idx="1"/>
          </p:nvPr>
        </p:nvSpPr>
        <p:spPr>
          <a:xfrm>
            <a:off x="457200" y="1715536"/>
            <a:ext cx="8229600" cy="5410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ea typeface="Verdana" pitchFamily="34" charset="0"/>
                <a:cs typeface="Verdana" pitchFamily="34" charset="0"/>
              </a:rPr>
              <a:t>Take into careful consideration the child’s home culture.  It may be useful to liaise with the child’s parents to find out how their culture typically grieves.  </a:t>
            </a:r>
          </a:p>
          <a:p>
            <a:pPr eaLnBrk="1" hangingPunct="1"/>
            <a:endParaRPr lang="en-US" altLang="en-US" sz="2400" dirty="0"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altLang="en-US" sz="2400" dirty="0">
                <a:ea typeface="Verdana" pitchFamily="34" charset="0"/>
                <a:cs typeface="Verdana" pitchFamily="34" charset="0"/>
              </a:rPr>
              <a:t>Cultures and individuals have their own way of grieving.  There is no ‘standard’ way of grieving.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228600" y="1295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b="1">
              <a:latin typeface="Calibri" pitchFamily="34" charset="0"/>
            </a:endParaRP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609600" y="10668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800">
              <a:latin typeface="Calibri" pitchFamily="34" charset="0"/>
            </a:endParaRPr>
          </a:p>
        </p:txBody>
      </p:sp>
      <p:pic>
        <p:nvPicPr>
          <p:cNvPr id="17415" name="Picture 7" descr="C:\Users\N.Tabassum\AppData\Local\Microsoft\Windows\Temporary Internet Files\Content.IE5\B4NPPOLQ\MC9000709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607879"/>
            <a:ext cx="11715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6" descr="C:\Users\N.Tabassum\AppData\Local\Microsoft\Windows\Temporary Internet Files\Content.IE5\Q0BRBD2X\MC9002889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518026"/>
            <a:ext cx="3024188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ckground PPT TES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Background PPT TEST</Template>
  <TotalTime>0</TotalTime>
  <Words>1874</Words>
  <Application>Microsoft Office PowerPoint</Application>
  <PresentationFormat>On-screen Show (4:3)</PresentationFormat>
  <Paragraphs>218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Verdana</vt:lpstr>
      <vt:lpstr>Background PPT TEST</vt:lpstr>
      <vt:lpstr>Custom Design</vt:lpstr>
      <vt:lpstr>PowerPoint Presentation</vt:lpstr>
      <vt:lpstr>Developmental Understanding </vt:lpstr>
      <vt:lpstr>Developmental Understanding </vt:lpstr>
      <vt:lpstr>Developmental Understanding </vt:lpstr>
      <vt:lpstr>Developmental Understanding </vt:lpstr>
      <vt:lpstr>Developmental Understanding </vt:lpstr>
      <vt:lpstr>Developmental Understanding </vt:lpstr>
      <vt:lpstr>Factors that Affect Response</vt:lpstr>
      <vt:lpstr>Cultural Differences </vt:lpstr>
      <vt:lpstr>What do Children Need?</vt:lpstr>
      <vt:lpstr>Our Own Feelings</vt:lpstr>
      <vt:lpstr>Tool Box</vt:lpstr>
      <vt:lpstr>Supporting Bereavement and Loss for Children with Social Communication Needs/ASD </vt:lpstr>
      <vt:lpstr>Bereavement due to Suicide </vt:lpstr>
      <vt:lpstr>Differences in critical incident response when a child’s death has been through suicide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Sian</dc:creator>
  <cp:lastModifiedBy>Rebecca Dunne</cp:lastModifiedBy>
  <cp:revision>299</cp:revision>
  <dcterms:created xsi:type="dcterms:W3CDTF">2017-07-14T07:07:42Z</dcterms:created>
  <dcterms:modified xsi:type="dcterms:W3CDTF">2020-04-10T17:38:28Z</dcterms:modified>
</cp:coreProperties>
</file>