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3"/>
  </p:notesMasterIdLst>
  <p:handoutMasterIdLst>
    <p:handoutMasterId r:id="rId14"/>
  </p:handoutMasterIdLst>
  <p:sldIdLst>
    <p:sldId id="309" r:id="rId3"/>
    <p:sldId id="312" r:id="rId4"/>
    <p:sldId id="316" r:id="rId5"/>
    <p:sldId id="326" r:id="rId6"/>
    <p:sldId id="327" r:id="rId7"/>
    <p:sldId id="445" r:id="rId8"/>
    <p:sldId id="483" r:id="rId9"/>
    <p:sldId id="331" r:id="rId10"/>
    <p:sldId id="332" r:id="rId11"/>
    <p:sldId id="484"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60" autoAdjust="0"/>
    <p:restoredTop sz="62039" autoAdjust="0"/>
  </p:normalViewPr>
  <p:slideViewPr>
    <p:cSldViewPr>
      <p:cViewPr varScale="1">
        <p:scale>
          <a:sx n="53" d="100"/>
          <a:sy n="53" d="100"/>
        </p:scale>
        <p:origin x="2040" y="58"/>
      </p:cViewPr>
      <p:guideLst>
        <p:guide orient="horz" pos="2160"/>
        <p:guide pos="2880"/>
      </p:guideLst>
    </p:cSldViewPr>
  </p:slideViewPr>
  <p:notesTextViewPr>
    <p:cViewPr>
      <p:scale>
        <a:sx n="1" d="1"/>
        <a:sy n="1" d="1"/>
      </p:scale>
      <p:origin x="0" y="0"/>
    </p:cViewPr>
  </p:notesTextViewPr>
  <p:sorterViewPr>
    <p:cViewPr>
      <p:scale>
        <a:sx n="66" d="100"/>
        <a:sy n="66" d="100"/>
      </p:scale>
      <p:origin x="0" y="140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0C7378-FE29-4149-A3A9-8353EF762106}"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GB"/>
        </a:p>
      </dgm:t>
    </dgm:pt>
    <dgm:pt modelId="{A3974BB2-26D3-443A-91BA-B9A49693C266}">
      <dgm:prSet phldrT="[Text]"/>
      <dgm:spPr/>
      <dgm:t>
        <a:bodyPr/>
        <a:lstStyle/>
        <a:p>
          <a:r>
            <a:rPr lang="en-GB"/>
            <a:t>Feelings</a:t>
          </a:r>
        </a:p>
      </dgm:t>
    </dgm:pt>
    <dgm:pt modelId="{BAB5E0BF-2DDE-4F05-96D3-97EC5BCA8114}" type="parTrans" cxnId="{58230B9E-E030-48CC-9872-868863C9D386}">
      <dgm:prSet/>
      <dgm:spPr/>
      <dgm:t>
        <a:bodyPr/>
        <a:lstStyle/>
        <a:p>
          <a:endParaRPr lang="en-GB"/>
        </a:p>
      </dgm:t>
    </dgm:pt>
    <dgm:pt modelId="{84B34C4E-D1D1-44B2-89EE-CCE83D02FC1E}" type="sibTrans" cxnId="{58230B9E-E030-48CC-9872-868863C9D386}">
      <dgm:prSet/>
      <dgm:spPr/>
      <dgm:t>
        <a:bodyPr/>
        <a:lstStyle/>
        <a:p>
          <a:endParaRPr lang="en-GB"/>
        </a:p>
      </dgm:t>
    </dgm:pt>
    <dgm:pt modelId="{B47582CF-5FDF-441F-90E9-3D746AB31BBD}">
      <dgm:prSet phldrT="[Text]"/>
      <dgm:spPr/>
      <dgm:t>
        <a:bodyPr/>
        <a:lstStyle/>
        <a:p>
          <a:r>
            <a:rPr lang="en-GB"/>
            <a:t>Physical symptoms</a:t>
          </a:r>
        </a:p>
      </dgm:t>
    </dgm:pt>
    <dgm:pt modelId="{1301A4BE-5BDC-4779-9EC9-6A2C9504EF33}" type="parTrans" cxnId="{8687990F-4B55-461A-A7ED-ACCD873781B6}">
      <dgm:prSet/>
      <dgm:spPr/>
      <dgm:t>
        <a:bodyPr/>
        <a:lstStyle/>
        <a:p>
          <a:endParaRPr lang="en-GB"/>
        </a:p>
      </dgm:t>
    </dgm:pt>
    <dgm:pt modelId="{D40CAC7A-EE29-4E13-94A4-A5AB1C1583ED}" type="sibTrans" cxnId="{8687990F-4B55-461A-A7ED-ACCD873781B6}">
      <dgm:prSet/>
      <dgm:spPr/>
      <dgm:t>
        <a:bodyPr/>
        <a:lstStyle/>
        <a:p>
          <a:endParaRPr lang="en-GB"/>
        </a:p>
      </dgm:t>
    </dgm:pt>
    <dgm:pt modelId="{1008D200-83C0-4947-98CC-56E86C35B261}">
      <dgm:prSet phldrT="[Text]"/>
      <dgm:spPr/>
      <dgm:t>
        <a:bodyPr/>
        <a:lstStyle/>
        <a:p>
          <a:r>
            <a:rPr lang="en-GB"/>
            <a:t>Cognitive effects</a:t>
          </a:r>
        </a:p>
      </dgm:t>
    </dgm:pt>
    <dgm:pt modelId="{4581FCB4-51CC-4573-B90C-5C1302EC745D}" type="parTrans" cxnId="{DA2DF44F-BB34-4275-BECA-DF18186B4AA7}">
      <dgm:prSet/>
      <dgm:spPr/>
      <dgm:t>
        <a:bodyPr/>
        <a:lstStyle/>
        <a:p>
          <a:endParaRPr lang="en-GB"/>
        </a:p>
      </dgm:t>
    </dgm:pt>
    <dgm:pt modelId="{0CB6B3F5-1F40-4BE8-8D50-DBC621BD2214}" type="sibTrans" cxnId="{DA2DF44F-BB34-4275-BECA-DF18186B4AA7}">
      <dgm:prSet/>
      <dgm:spPr/>
      <dgm:t>
        <a:bodyPr/>
        <a:lstStyle/>
        <a:p>
          <a:endParaRPr lang="en-GB"/>
        </a:p>
      </dgm:t>
    </dgm:pt>
    <dgm:pt modelId="{B94FEA30-0F4D-4AA2-B20D-9FB5211C334D}">
      <dgm:prSet phldrT="[Text]"/>
      <dgm:spPr/>
      <dgm:t>
        <a:bodyPr/>
        <a:lstStyle/>
        <a:p>
          <a:r>
            <a:rPr lang="en-GB"/>
            <a:t>Behaviours</a:t>
          </a:r>
        </a:p>
      </dgm:t>
    </dgm:pt>
    <dgm:pt modelId="{DB475653-CA51-4F61-A5A5-11F116C41A2D}" type="parTrans" cxnId="{99CA3A98-9817-4650-AF89-D5954FC15A72}">
      <dgm:prSet/>
      <dgm:spPr/>
      <dgm:t>
        <a:bodyPr/>
        <a:lstStyle/>
        <a:p>
          <a:endParaRPr lang="en-GB"/>
        </a:p>
      </dgm:t>
    </dgm:pt>
    <dgm:pt modelId="{79D36D02-E77E-4C33-9103-85ACDD8D6D69}" type="sibTrans" cxnId="{99CA3A98-9817-4650-AF89-D5954FC15A72}">
      <dgm:prSet/>
      <dgm:spPr/>
      <dgm:t>
        <a:bodyPr/>
        <a:lstStyle/>
        <a:p>
          <a:endParaRPr lang="en-GB"/>
        </a:p>
      </dgm:t>
    </dgm:pt>
    <dgm:pt modelId="{3DA72D56-BCC7-4853-9879-DD27C5C689C2}" type="pres">
      <dgm:prSet presAssocID="{CE0C7378-FE29-4149-A3A9-8353EF762106}" presName="Name0" presStyleCnt="0">
        <dgm:presLayoutVars>
          <dgm:dir/>
          <dgm:resizeHandles val="exact"/>
        </dgm:presLayoutVars>
      </dgm:prSet>
      <dgm:spPr/>
    </dgm:pt>
    <dgm:pt modelId="{C6057829-689D-4588-BA0C-9F32D3442ACB}" type="pres">
      <dgm:prSet presAssocID="{CE0C7378-FE29-4149-A3A9-8353EF762106}" presName="cycle" presStyleCnt="0"/>
      <dgm:spPr/>
    </dgm:pt>
    <dgm:pt modelId="{58E2108D-55BF-4EDA-B353-54E25CFB2D7F}" type="pres">
      <dgm:prSet presAssocID="{A3974BB2-26D3-443A-91BA-B9A49693C266}" presName="nodeFirstNode" presStyleLbl="node1" presStyleIdx="0" presStyleCnt="4" custRadScaleRad="98946" custRadScaleInc="-4310">
        <dgm:presLayoutVars>
          <dgm:bulletEnabled val="1"/>
        </dgm:presLayoutVars>
      </dgm:prSet>
      <dgm:spPr/>
    </dgm:pt>
    <dgm:pt modelId="{A676B179-AA75-4EE1-827C-3AD8E3B04B50}" type="pres">
      <dgm:prSet presAssocID="{84B34C4E-D1D1-44B2-89EE-CCE83D02FC1E}" presName="sibTransFirstNode" presStyleLbl="bgShp" presStyleIdx="0" presStyleCnt="1"/>
      <dgm:spPr/>
    </dgm:pt>
    <dgm:pt modelId="{51F5431A-93BC-4265-A666-80551CAC7EBE}" type="pres">
      <dgm:prSet presAssocID="{B47582CF-5FDF-441F-90E9-3D746AB31BBD}" presName="nodeFollowingNodes" presStyleLbl="node1" presStyleIdx="1" presStyleCnt="4">
        <dgm:presLayoutVars>
          <dgm:bulletEnabled val="1"/>
        </dgm:presLayoutVars>
      </dgm:prSet>
      <dgm:spPr/>
    </dgm:pt>
    <dgm:pt modelId="{E174008C-B77B-403E-A52A-F000AE31BEF5}" type="pres">
      <dgm:prSet presAssocID="{1008D200-83C0-4947-98CC-56E86C35B261}" presName="nodeFollowingNodes" presStyleLbl="node1" presStyleIdx="2" presStyleCnt="4">
        <dgm:presLayoutVars>
          <dgm:bulletEnabled val="1"/>
        </dgm:presLayoutVars>
      </dgm:prSet>
      <dgm:spPr/>
    </dgm:pt>
    <dgm:pt modelId="{84BE3156-3E46-445B-90FE-6A6474F9357F}" type="pres">
      <dgm:prSet presAssocID="{B94FEA30-0F4D-4AA2-B20D-9FB5211C334D}" presName="nodeFollowingNodes" presStyleLbl="node1" presStyleIdx="3" presStyleCnt="4">
        <dgm:presLayoutVars>
          <dgm:bulletEnabled val="1"/>
        </dgm:presLayoutVars>
      </dgm:prSet>
      <dgm:spPr/>
    </dgm:pt>
  </dgm:ptLst>
  <dgm:cxnLst>
    <dgm:cxn modelId="{8687990F-4B55-461A-A7ED-ACCD873781B6}" srcId="{CE0C7378-FE29-4149-A3A9-8353EF762106}" destId="{B47582CF-5FDF-441F-90E9-3D746AB31BBD}" srcOrd="1" destOrd="0" parTransId="{1301A4BE-5BDC-4779-9EC9-6A2C9504EF33}" sibTransId="{D40CAC7A-EE29-4E13-94A4-A5AB1C1583ED}"/>
    <dgm:cxn modelId="{B2513310-D6C8-4316-BCE6-4AE58CC02BD6}" type="presOf" srcId="{B47582CF-5FDF-441F-90E9-3D746AB31BBD}" destId="{51F5431A-93BC-4265-A666-80551CAC7EBE}" srcOrd="0" destOrd="0" presId="urn:microsoft.com/office/officeart/2005/8/layout/cycle3"/>
    <dgm:cxn modelId="{8FFA6523-2D14-48C2-BFC2-FC9695C77C72}" type="presOf" srcId="{A3974BB2-26D3-443A-91BA-B9A49693C266}" destId="{58E2108D-55BF-4EDA-B353-54E25CFB2D7F}" srcOrd="0" destOrd="0" presId="urn:microsoft.com/office/officeart/2005/8/layout/cycle3"/>
    <dgm:cxn modelId="{A6BBA964-BDB3-469B-B847-F814DCB16528}" type="presOf" srcId="{1008D200-83C0-4947-98CC-56E86C35B261}" destId="{E174008C-B77B-403E-A52A-F000AE31BEF5}" srcOrd="0" destOrd="0" presId="urn:microsoft.com/office/officeart/2005/8/layout/cycle3"/>
    <dgm:cxn modelId="{FECE166C-0C17-4302-8AFC-F240A0411536}" type="presOf" srcId="{B94FEA30-0F4D-4AA2-B20D-9FB5211C334D}" destId="{84BE3156-3E46-445B-90FE-6A6474F9357F}" srcOrd="0" destOrd="0" presId="urn:microsoft.com/office/officeart/2005/8/layout/cycle3"/>
    <dgm:cxn modelId="{DA2DF44F-BB34-4275-BECA-DF18186B4AA7}" srcId="{CE0C7378-FE29-4149-A3A9-8353EF762106}" destId="{1008D200-83C0-4947-98CC-56E86C35B261}" srcOrd="2" destOrd="0" parTransId="{4581FCB4-51CC-4573-B90C-5C1302EC745D}" sibTransId="{0CB6B3F5-1F40-4BE8-8D50-DBC621BD2214}"/>
    <dgm:cxn modelId="{99CA3A98-9817-4650-AF89-D5954FC15A72}" srcId="{CE0C7378-FE29-4149-A3A9-8353EF762106}" destId="{B94FEA30-0F4D-4AA2-B20D-9FB5211C334D}" srcOrd="3" destOrd="0" parTransId="{DB475653-CA51-4F61-A5A5-11F116C41A2D}" sibTransId="{79D36D02-E77E-4C33-9103-85ACDD8D6D69}"/>
    <dgm:cxn modelId="{58230B9E-E030-48CC-9872-868863C9D386}" srcId="{CE0C7378-FE29-4149-A3A9-8353EF762106}" destId="{A3974BB2-26D3-443A-91BA-B9A49693C266}" srcOrd="0" destOrd="0" parTransId="{BAB5E0BF-2DDE-4F05-96D3-97EC5BCA8114}" sibTransId="{84B34C4E-D1D1-44B2-89EE-CCE83D02FC1E}"/>
    <dgm:cxn modelId="{85F8A4CB-3E0C-4509-B1DE-F20AAB9073E9}" type="presOf" srcId="{84B34C4E-D1D1-44B2-89EE-CCE83D02FC1E}" destId="{A676B179-AA75-4EE1-827C-3AD8E3B04B50}" srcOrd="0" destOrd="0" presId="urn:microsoft.com/office/officeart/2005/8/layout/cycle3"/>
    <dgm:cxn modelId="{C34745DA-1B70-4F3D-92FA-D82F46A57A7F}" type="presOf" srcId="{CE0C7378-FE29-4149-A3A9-8353EF762106}" destId="{3DA72D56-BCC7-4853-9879-DD27C5C689C2}" srcOrd="0" destOrd="0" presId="urn:microsoft.com/office/officeart/2005/8/layout/cycle3"/>
    <dgm:cxn modelId="{105791B5-0F06-48F6-AA18-A01E545F1A8E}" type="presParOf" srcId="{3DA72D56-BCC7-4853-9879-DD27C5C689C2}" destId="{C6057829-689D-4588-BA0C-9F32D3442ACB}" srcOrd="0" destOrd="0" presId="urn:microsoft.com/office/officeart/2005/8/layout/cycle3"/>
    <dgm:cxn modelId="{FF279ED9-22FC-4707-B094-4A0FF1B84A19}" type="presParOf" srcId="{C6057829-689D-4588-BA0C-9F32D3442ACB}" destId="{58E2108D-55BF-4EDA-B353-54E25CFB2D7F}" srcOrd="0" destOrd="0" presId="urn:microsoft.com/office/officeart/2005/8/layout/cycle3"/>
    <dgm:cxn modelId="{B9BA7B55-4F1C-4B68-AD78-B4080F7A9BFA}" type="presParOf" srcId="{C6057829-689D-4588-BA0C-9F32D3442ACB}" destId="{A676B179-AA75-4EE1-827C-3AD8E3B04B50}" srcOrd="1" destOrd="0" presId="urn:microsoft.com/office/officeart/2005/8/layout/cycle3"/>
    <dgm:cxn modelId="{C9F97993-8130-4DE8-A326-12B15A3B670B}" type="presParOf" srcId="{C6057829-689D-4588-BA0C-9F32D3442ACB}" destId="{51F5431A-93BC-4265-A666-80551CAC7EBE}" srcOrd="2" destOrd="0" presId="urn:microsoft.com/office/officeart/2005/8/layout/cycle3"/>
    <dgm:cxn modelId="{F12F443E-9847-4C6E-9E8A-64725F96399A}" type="presParOf" srcId="{C6057829-689D-4588-BA0C-9F32D3442ACB}" destId="{E174008C-B77B-403E-A52A-F000AE31BEF5}" srcOrd="3" destOrd="0" presId="urn:microsoft.com/office/officeart/2005/8/layout/cycle3"/>
    <dgm:cxn modelId="{877413AE-99FA-4675-827E-7B915220703F}" type="presParOf" srcId="{C6057829-689D-4588-BA0C-9F32D3442ACB}" destId="{84BE3156-3E46-445B-90FE-6A6474F9357F}" srcOrd="4"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76B179-AA75-4EE1-827C-3AD8E3B04B50}">
      <dsp:nvSpPr>
        <dsp:cNvPr id="0" name=""/>
        <dsp:cNvSpPr/>
      </dsp:nvSpPr>
      <dsp:spPr>
        <a:xfrm>
          <a:off x="1013303" y="-51227"/>
          <a:ext cx="3625148" cy="3625148"/>
        </a:xfrm>
        <a:prstGeom prst="circularArrow">
          <a:avLst>
            <a:gd name="adj1" fmla="val 4668"/>
            <a:gd name="adj2" fmla="val 272909"/>
            <a:gd name="adj3" fmla="val 13016418"/>
            <a:gd name="adj4" fmla="val 17905993"/>
            <a:gd name="adj5" fmla="val 484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8E2108D-55BF-4EDA-B353-54E25CFB2D7F}">
      <dsp:nvSpPr>
        <dsp:cNvPr id="0" name=""/>
        <dsp:cNvSpPr/>
      </dsp:nvSpPr>
      <dsp:spPr>
        <a:xfrm>
          <a:off x="1676403" y="16717"/>
          <a:ext cx="2298948" cy="11494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a:t>Feelings</a:t>
          </a:r>
        </a:p>
      </dsp:txBody>
      <dsp:txXfrm>
        <a:off x="1732516" y="72830"/>
        <a:ext cx="2186722" cy="1037248"/>
      </dsp:txXfrm>
    </dsp:sp>
    <dsp:sp modelId="{51F5431A-93BC-4265-A666-80551CAC7EBE}">
      <dsp:nvSpPr>
        <dsp:cNvPr id="0" name=""/>
        <dsp:cNvSpPr/>
      </dsp:nvSpPr>
      <dsp:spPr>
        <a:xfrm>
          <a:off x="3047794" y="1302778"/>
          <a:ext cx="2298948" cy="11494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a:t>Physical symptoms</a:t>
          </a:r>
        </a:p>
      </dsp:txBody>
      <dsp:txXfrm>
        <a:off x="3103907" y="1358891"/>
        <a:ext cx="2186722" cy="1037248"/>
      </dsp:txXfrm>
    </dsp:sp>
    <dsp:sp modelId="{E174008C-B77B-403E-A52A-F000AE31BEF5}">
      <dsp:nvSpPr>
        <dsp:cNvPr id="0" name=""/>
        <dsp:cNvSpPr/>
      </dsp:nvSpPr>
      <dsp:spPr>
        <a:xfrm>
          <a:off x="1746125" y="2604447"/>
          <a:ext cx="2298948" cy="11494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a:t>Cognitive effects</a:t>
          </a:r>
        </a:p>
      </dsp:txBody>
      <dsp:txXfrm>
        <a:off x="1802238" y="2660560"/>
        <a:ext cx="2186722" cy="1037248"/>
      </dsp:txXfrm>
    </dsp:sp>
    <dsp:sp modelId="{84BE3156-3E46-445B-90FE-6A6474F9357F}">
      <dsp:nvSpPr>
        <dsp:cNvPr id="0" name=""/>
        <dsp:cNvSpPr/>
      </dsp:nvSpPr>
      <dsp:spPr>
        <a:xfrm>
          <a:off x="444456" y="1302778"/>
          <a:ext cx="2298948" cy="11494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a:t>Behaviours</a:t>
          </a:r>
        </a:p>
      </dsp:txBody>
      <dsp:txXfrm>
        <a:off x="500569" y="1358891"/>
        <a:ext cx="2186722" cy="1037248"/>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A980398-8C92-48FB-AB12-E365C1C4022E}" type="datetimeFigureOut">
              <a:rPr lang="en-GB" smtClean="0"/>
              <a:pPr/>
              <a:t>10/04/2020</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F2BC9EDC-5241-46F2-8A69-852B4F29EAB8}" type="slidenum">
              <a:rPr lang="en-GB" smtClean="0"/>
              <a:pPr/>
              <a:t>‹#›</a:t>
            </a:fld>
            <a:endParaRPr lang="en-GB"/>
          </a:p>
        </p:txBody>
      </p:sp>
    </p:spTree>
    <p:extLst>
      <p:ext uri="{BB962C8B-B14F-4D97-AF65-F5344CB8AC3E}">
        <p14:creationId xmlns:p14="http://schemas.microsoft.com/office/powerpoint/2010/main" val="2245406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E9244DC-E56E-41C4-BA74-4738A153FFB5}" type="datetimeFigureOut">
              <a:rPr lang="en-GB" smtClean="0"/>
              <a:pPr/>
              <a:t>10/04/2020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20263E4-9CCA-4256-B83A-03EC9ABCE57D}" type="slidenum">
              <a:rPr lang="en-GB" smtClean="0"/>
              <a:pPr/>
              <a:t>‹#›</a:t>
            </a:fld>
            <a:endParaRPr lang="en-GB"/>
          </a:p>
        </p:txBody>
      </p:sp>
    </p:spTree>
    <p:extLst>
      <p:ext uri="{BB962C8B-B14F-4D97-AF65-F5344CB8AC3E}">
        <p14:creationId xmlns:p14="http://schemas.microsoft.com/office/powerpoint/2010/main" val="3053241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CR – 1 min </a:t>
            </a:r>
          </a:p>
          <a:p>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1</a:t>
            </a:fld>
            <a:endParaRPr lang="en-GB"/>
          </a:p>
        </p:txBody>
      </p:sp>
    </p:spTree>
    <p:extLst>
      <p:ext uri="{BB962C8B-B14F-4D97-AF65-F5344CB8AC3E}">
        <p14:creationId xmlns:p14="http://schemas.microsoft.com/office/powerpoint/2010/main" val="3809562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CR – 2 mins </a:t>
            </a:r>
          </a:p>
          <a:p>
            <a:pPr marL="0" indent="0">
              <a:buNone/>
            </a:pPr>
            <a:r>
              <a:rPr lang="en-GB" b="1" dirty="0"/>
              <a:t>***talking</a:t>
            </a:r>
            <a:r>
              <a:rPr lang="en-GB" b="1" baseline="0" dirty="0"/>
              <a:t> heads to relay the information in the </a:t>
            </a:r>
            <a:r>
              <a:rPr lang="en-GB" b="1" baseline="0"/>
              <a:t>notes section?***</a:t>
            </a:r>
            <a:endParaRPr lang="en-GB" b="1" dirty="0"/>
          </a:p>
          <a:p>
            <a:pPr marL="0" indent="0">
              <a:buNone/>
            </a:pPr>
            <a:endParaRPr lang="en-GB" dirty="0"/>
          </a:p>
          <a:p>
            <a:pPr marL="0" indent="0">
              <a:buNone/>
            </a:pPr>
            <a:r>
              <a:rPr lang="en-GB" dirty="0"/>
              <a:t>Trauma refers to the response to a highly stressful event. It refers to extreme stress that overwhelms a person’s ability to cope, where the person’s sense of safety and security is undermined</a:t>
            </a:r>
          </a:p>
          <a:p>
            <a:pPr marL="0" indent="0">
              <a:buNone/>
            </a:pPr>
            <a:endParaRPr lang="en-GB" dirty="0"/>
          </a:p>
          <a:p>
            <a:r>
              <a:rPr lang="en-GB" dirty="0"/>
              <a:t>A traumatic event involves a single experience, or enduring repeated or multiple experiences, that completely overwhelm</a:t>
            </a:r>
            <a:r>
              <a:rPr lang="en-GB" baseline="0" dirty="0"/>
              <a:t> </a:t>
            </a:r>
            <a:r>
              <a:rPr lang="en-GB" dirty="0"/>
              <a:t>the individual’s ability to cope or integrate the ideas and</a:t>
            </a:r>
            <a:r>
              <a:rPr lang="en-GB" baseline="0" dirty="0"/>
              <a:t> </a:t>
            </a:r>
            <a:r>
              <a:rPr lang="en-GB" dirty="0"/>
              <a:t>emotions involved in that experience.</a:t>
            </a:r>
          </a:p>
          <a:p>
            <a:pPr marL="0" indent="0">
              <a:buNone/>
            </a:pPr>
            <a:endParaRPr lang="en-GB" b="1" dirty="0"/>
          </a:p>
          <a:p>
            <a:pPr marL="0" indent="0">
              <a:buNone/>
            </a:pPr>
            <a:r>
              <a:rPr lang="en-GB" dirty="0"/>
              <a:t>Trauma is determined by how the person experiences and makes sense of the situation rather than the situation itself.  Thus, what is traumatic to one person may not be (as) traumatic to another</a:t>
            </a:r>
          </a:p>
          <a:p>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2</a:t>
            </a:fld>
            <a:endParaRPr lang="en-GB"/>
          </a:p>
        </p:txBody>
      </p:sp>
    </p:spTree>
    <p:extLst>
      <p:ext uri="{BB962C8B-B14F-4D97-AF65-F5344CB8AC3E}">
        <p14:creationId xmlns:p14="http://schemas.microsoft.com/office/powerpoint/2010/main" val="1250306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CR – 2 </a:t>
            </a:r>
            <a:r>
              <a:rPr lang="en-GB" baseline="0" dirty="0" err="1"/>
              <a:t>mins</a:t>
            </a:r>
            <a:r>
              <a:rPr lang="en-GB" baseline="0" dirty="0"/>
              <a:t> </a:t>
            </a:r>
          </a:p>
          <a:p>
            <a:endParaRPr lang="en-GB" baseline="0" dirty="0"/>
          </a:p>
          <a:p>
            <a:r>
              <a:rPr lang="en-GB" baseline="0" dirty="0"/>
              <a:t>Effect on Cognition -  Processes and thoughts:  (the processing of information is affected, as well as thoughts themselves)</a:t>
            </a:r>
          </a:p>
          <a:p>
            <a:pPr marL="457200" indent="-457200">
              <a:buFont typeface="Arial" panose="020B0604020202020204" pitchFamily="34" charset="0"/>
              <a:buChar char="•"/>
            </a:pPr>
            <a:r>
              <a:rPr lang="en-GB" sz="1200" dirty="0"/>
              <a:t>Confusion</a:t>
            </a:r>
          </a:p>
          <a:p>
            <a:pPr marL="457200" indent="-457200">
              <a:buFont typeface="Arial" panose="020B0604020202020204" pitchFamily="34" charset="0"/>
              <a:buChar char="•"/>
            </a:pPr>
            <a:r>
              <a:rPr lang="en-GB" sz="1200" dirty="0"/>
              <a:t>Disorientation</a:t>
            </a:r>
          </a:p>
          <a:p>
            <a:pPr marL="457200" indent="-457200">
              <a:buFont typeface="Arial" panose="020B0604020202020204" pitchFamily="34" charset="0"/>
              <a:buChar char="•"/>
            </a:pPr>
            <a:r>
              <a:rPr lang="en-GB" sz="1200" dirty="0"/>
              <a:t>Difficulties with concentration</a:t>
            </a:r>
          </a:p>
          <a:p>
            <a:pPr marL="457200" indent="-457200">
              <a:buFont typeface="Arial" panose="020B0604020202020204" pitchFamily="34" charset="0"/>
              <a:buChar char="•"/>
            </a:pPr>
            <a:r>
              <a:rPr lang="en-GB" sz="1200" dirty="0"/>
              <a:t>Worrying thoughts</a:t>
            </a:r>
          </a:p>
          <a:p>
            <a:pPr marL="457200" indent="-457200">
              <a:buFont typeface="Arial" panose="020B0604020202020204" pitchFamily="34" charset="0"/>
              <a:buChar char="•"/>
            </a:pPr>
            <a:r>
              <a:rPr lang="en-GB" sz="1200" dirty="0"/>
              <a:t>Intrusive thoughts and images </a:t>
            </a:r>
          </a:p>
          <a:p>
            <a:pPr marL="457200" indent="-457200">
              <a:buFont typeface="Arial" panose="020B0604020202020204" pitchFamily="34" charset="0"/>
              <a:buChar char="•"/>
            </a:pPr>
            <a:r>
              <a:rPr lang="en-GB" sz="1200" dirty="0"/>
              <a:t>Self blame</a:t>
            </a:r>
          </a:p>
          <a:p>
            <a:pPr marL="457200" indent="-457200">
              <a:buFont typeface="Arial" panose="020B0604020202020204" pitchFamily="34" charset="0"/>
              <a:buChar char="•"/>
            </a:pPr>
            <a:r>
              <a:rPr lang="en-GB" sz="1200" dirty="0"/>
              <a:t>Survivor guilt</a:t>
            </a:r>
          </a:p>
          <a:p>
            <a:pPr marL="457200" indent="-457200">
              <a:buFont typeface="Arial" panose="020B0604020202020204" pitchFamily="34" charset="0"/>
              <a:buChar char="•"/>
            </a:pPr>
            <a:r>
              <a:rPr lang="en-GB" sz="1200" dirty="0"/>
              <a:t>Nightmares</a:t>
            </a:r>
          </a:p>
          <a:p>
            <a:pPr marL="457200" indent="-457200">
              <a:buFont typeface="Arial" panose="020B0604020202020204" pitchFamily="34" charset="0"/>
              <a:buNone/>
            </a:pPr>
            <a:endParaRPr lang="en-GB" sz="1200" dirty="0"/>
          </a:p>
          <a:p>
            <a:pPr marL="457200" indent="-457200">
              <a:buFont typeface="Arial" panose="020B0604020202020204" pitchFamily="34" charset="0"/>
              <a:buNone/>
            </a:pPr>
            <a:r>
              <a:rPr lang="en-GB" sz="1200" dirty="0"/>
              <a:t>Feelings: </a:t>
            </a:r>
          </a:p>
          <a:p>
            <a:pPr marL="285750" indent="-285750">
              <a:buFont typeface="Arial" panose="020B0604020202020204" pitchFamily="34" charset="0"/>
              <a:buChar char="•"/>
            </a:pPr>
            <a:r>
              <a:rPr lang="en-GB" sz="1200" dirty="0"/>
              <a:t>Shock</a:t>
            </a:r>
          </a:p>
          <a:p>
            <a:pPr marL="285750" indent="-285750">
              <a:buFont typeface="Arial" panose="020B0604020202020204" pitchFamily="34" charset="0"/>
              <a:buChar char="•"/>
            </a:pPr>
            <a:r>
              <a:rPr lang="en-GB" sz="1200" dirty="0"/>
              <a:t>Sorrow</a:t>
            </a:r>
          </a:p>
          <a:p>
            <a:pPr marL="285750" indent="-285750">
              <a:buFont typeface="Arial" panose="020B0604020202020204" pitchFamily="34" charset="0"/>
              <a:buChar char="•"/>
            </a:pPr>
            <a:r>
              <a:rPr lang="en-GB" sz="1200" dirty="0"/>
              <a:t>Grief</a:t>
            </a:r>
          </a:p>
          <a:p>
            <a:pPr marL="285750" indent="-285750">
              <a:buFont typeface="Arial" panose="020B0604020202020204" pitchFamily="34" charset="0"/>
              <a:buChar char="•"/>
            </a:pPr>
            <a:r>
              <a:rPr lang="en-GB" sz="1200" dirty="0"/>
              <a:t>Sadness</a:t>
            </a:r>
          </a:p>
          <a:p>
            <a:pPr marL="285750" indent="-285750">
              <a:buFont typeface="Arial" panose="020B0604020202020204" pitchFamily="34" charset="0"/>
              <a:buChar char="•"/>
            </a:pPr>
            <a:r>
              <a:rPr lang="en-GB" sz="1200" dirty="0"/>
              <a:t>Fear </a:t>
            </a:r>
          </a:p>
          <a:p>
            <a:pPr marL="285750" indent="-285750">
              <a:buFont typeface="Arial" panose="020B0604020202020204" pitchFamily="34" charset="0"/>
              <a:buChar char="•"/>
            </a:pPr>
            <a:r>
              <a:rPr lang="en-GB" sz="1200" dirty="0"/>
              <a:t>Anxiety- including separation anxiety</a:t>
            </a:r>
          </a:p>
          <a:p>
            <a:pPr marL="285750" indent="-285750">
              <a:buFont typeface="Arial" panose="020B0604020202020204" pitchFamily="34" charset="0"/>
              <a:buChar char="•"/>
            </a:pPr>
            <a:r>
              <a:rPr lang="en-GB" sz="1200" dirty="0"/>
              <a:t>Distress</a:t>
            </a:r>
          </a:p>
          <a:p>
            <a:pPr marL="285750" indent="-285750">
              <a:buFont typeface="Arial" panose="020B0604020202020204" pitchFamily="34" charset="0"/>
              <a:buChar char="•"/>
            </a:pPr>
            <a:r>
              <a:rPr lang="en-GB" sz="1200" dirty="0"/>
              <a:t>Anger</a:t>
            </a:r>
          </a:p>
          <a:p>
            <a:pPr marL="285750" indent="-285750">
              <a:buFont typeface="Arial" panose="020B0604020202020204" pitchFamily="34" charset="0"/>
              <a:buChar char="•"/>
            </a:pPr>
            <a:r>
              <a:rPr lang="en-GB" sz="1200" dirty="0"/>
              <a:t>Numbness</a:t>
            </a:r>
          </a:p>
          <a:p>
            <a:pPr marL="285750" indent="-285750">
              <a:buFont typeface="Arial" panose="020B0604020202020204" pitchFamily="34" charset="0"/>
              <a:buChar char="•"/>
            </a:pPr>
            <a:r>
              <a:rPr lang="en-GB" sz="1200" dirty="0"/>
              <a:t>Irritability</a:t>
            </a:r>
          </a:p>
          <a:p>
            <a:pPr marL="285750" indent="-285750">
              <a:buFont typeface="Arial" panose="020B0604020202020204" pitchFamily="34" charset="0"/>
              <a:buChar char="•"/>
            </a:pPr>
            <a:r>
              <a:rPr lang="en-GB" sz="1200" dirty="0"/>
              <a:t>Guilt</a:t>
            </a:r>
          </a:p>
          <a:p>
            <a:pPr marL="285750" indent="-285750">
              <a:buFont typeface="Arial" panose="020B0604020202020204" pitchFamily="34" charset="0"/>
              <a:buChar char="•"/>
            </a:pPr>
            <a:r>
              <a:rPr lang="en-GB" sz="1200" dirty="0"/>
              <a:t>Fear of dying or losing a loved one (e.g. parent)</a:t>
            </a:r>
          </a:p>
          <a:p>
            <a:pPr marL="285750" indent="-285750">
              <a:buFont typeface="Arial" panose="020B0604020202020204" pitchFamily="34" charset="0"/>
              <a:buChar char="•"/>
            </a:pPr>
            <a:endParaRPr lang="en-GB" sz="1200" dirty="0"/>
          </a:p>
          <a:p>
            <a:pPr marL="285750" indent="-285750">
              <a:buFont typeface="Arial" panose="020B0604020202020204" pitchFamily="34" charset="0"/>
              <a:buNone/>
            </a:pPr>
            <a:r>
              <a:rPr lang="en-GB" sz="1200" dirty="0"/>
              <a:t>Physical:</a:t>
            </a:r>
            <a:r>
              <a:rPr lang="en-GB" sz="1200" baseline="0" dirty="0"/>
              <a:t> </a:t>
            </a:r>
          </a:p>
          <a:p>
            <a:pPr marL="457200" indent="-457200">
              <a:buFont typeface="Arial" panose="020B0604020202020204" pitchFamily="34" charset="0"/>
              <a:buChar char="•"/>
            </a:pPr>
            <a:r>
              <a:rPr lang="en-GB" sz="1200" dirty="0"/>
              <a:t>Tiredness/ fatigue</a:t>
            </a:r>
          </a:p>
          <a:p>
            <a:pPr marL="457200" indent="-457200">
              <a:buFont typeface="Arial" panose="020B0604020202020204" pitchFamily="34" charset="0"/>
              <a:buChar char="•"/>
            </a:pPr>
            <a:r>
              <a:rPr lang="en-GB" sz="1200" dirty="0"/>
              <a:t>Headaches</a:t>
            </a:r>
          </a:p>
          <a:p>
            <a:pPr marL="457200" indent="-457200">
              <a:buFont typeface="Arial" panose="020B0604020202020204" pitchFamily="34" charset="0"/>
              <a:buChar char="•"/>
            </a:pPr>
            <a:r>
              <a:rPr lang="en-GB" sz="1200" dirty="0"/>
              <a:t>Muscle tension</a:t>
            </a:r>
          </a:p>
          <a:p>
            <a:pPr marL="457200" indent="-457200">
              <a:buFont typeface="Arial" panose="020B0604020202020204" pitchFamily="34" charset="0"/>
              <a:buChar char="•"/>
            </a:pPr>
            <a:r>
              <a:rPr lang="en-GB" sz="1200" dirty="0"/>
              <a:t>Jumpiness</a:t>
            </a:r>
          </a:p>
          <a:p>
            <a:pPr marL="457200" indent="-457200">
              <a:buFont typeface="Arial" panose="020B0604020202020204" pitchFamily="34" charset="0"/>
              <a:buChar char="•"/>
            </a:pPr>
            <a:r>
              <a:rPr lang="en-GB" sz="1200" dirty="0"/>
              <a:t>Stomach aches</a:t>
            </a:r>
          </a:p>
          <a:p>
            <a:pPr marL="457200" indent="-457200">
              <a:buFont typeface="Arial" panose="020B0604020202020204" pitchFamily="34" charset="0"/>
              <a:buChar char="•"/>
            </a:pPr>
            <a:r>
              <a:rPr lang="en-GB" sz="1200" dirty="0"/>
              <a:t>Sleep difficulties</a:t>
            </a:r>
          </a:p>
          <a:p>
            <a:pPr marL="457200" indent="-457200">
              <a:buFont typeface="Arial" panose="020B0604020202020204" pitchFamily="34" charset="0"/>
              <a:buChar char="•"/>
            </a:pPr>
            <a:r>
              <a:rPr lang="en-GB" sz="1200" dirty="0"/>
              <a:t>Loss of appetite</a:t>
            </a:r>
          </a:p>
          <a:p>
            <a:pPr marL="457200" indent="-457200">
              <a:buFont typeface="Arial" panose="020B0604020202020204" pitchFamily="34" charset="0"/>
              <a:buChar char="•"/>
            </a:pPr>
            <a:endParaRPr lang="en-GB" sz="1200" dirty="0"/>
          </a:p>
          <a:p>
            <a:pPr marL="457200" indent="-457200">
              <a:buFont typeface="Arial" panose="020B0604020202020204" pitchFamily="34" charset="0"/>
              <a:buNone/>
            </a:pPr>
            <a:r>
              <a:rPr lang="en-GB" sz="1200" dirty="0"/>
              <a:t>Behaviours: </a:t>
            </a:r>
          </a:p>
          <a:p>
            <a:pPr marL="457200" indent="-457200">
              <a:buFont typeface="Arial" panose="020B0604020202020204" pitchFamily="34" charset="0"/>
              <a:buChar char="•"/>
            </a:pPr>
            <a:r>
              <a:rPr lang="en-GB" sz="1200" dirty="0"/>
              <a:t>Withdrawal</a:t>
            </a:r>
          </a:p>
          <a:p>
            <a:pPr marL="457200" indent="-457200">
              <a:buFont typeface="Arial" panose="020B0604020202020204" pitchFamily="34" charset="0"/>
              <a:buChar char="•"/>
            </a:pPr>
            <a:r>
              <a:rPr lang="en-GB" sz="1200" dirty="0"/>
              <a:t>Avoidance of situations</a:t>
            </a:r>
          </a:p>
          <a:p>
            <a:pPr marL="457200" indent="-457200">
              <a:buFont typeface="Arial" panose="020B0604020202020204" pitchFamily="34" charset="0"/>
              <a:buChar char="•"/>
            </a:pPr>
            <a:r>
              <a:rPr lang="en-GB" sz="1200" dirty="0"/>
              <a:t>Aggression and conflict with others</a:t>
            </a:r>
          </a:p>
          <a:p>
            <a:pPr marL="457200" indent="-457200">
              <a:buFont typeface="Arial" panose="020B0604020202020204" pitchFamily="34" charset="0"/>
              <a:buChar char="•"/>
            </a:pPr>
            <a:r>
              <a:rPr lang="en-GB" sz="1200" dirty="0"/>
              <a:t>Self harm</a:t>
            </a:r>
          </a:p>
          <a:p>
            <a:pPr marL="457200" indent="-457200">
              <a:buFont typeface="Arial" panose="020B0604020202020204" pitchFamily="34" charset="0"/>
              <a:buChar char="•"/>
            </a:pPr>
            <a:r>
              <a:rPr lang="en-GB" sz="1200" dirty="0"/>
              <a:t>Risky behaviour</a:t>
            </a:r>
          </a:p>
          <a:p>
            <a:pPr marL="457200" indent="-457200">
              <a:buFont typeface="Arial" panose="020B0604020202020204" pitchFamily="34" charset="0"/>
              <a:buNone/>
            </a:pPr>
            <a:endParaRPr lang="en-GB" sz="1200" dirty="0"/>
          </a:p>
          <a:p>
            <a:pPr marL="457200" indent="-457200">
              <a:buFont typeface="Arial" panose="020B0604020202020204" pitchFamily="34" charset="0"/>
              <a:buNone/>
            </a:pPr>
            <a:endParaRPr lang="en-GB" sz="1200" dirty="0"/>
          </a:p>
          <a:p>
            <a:pPr marL="285750" indent="-285750">
              <a:buFont typeface="Arial" panose="020B0604020202020204" pitchFamily="34" charset="0"/>
              <a:buNone/>
            </a:pPr>
            <a:endParaRPr lang="en-GB" sz="1200" baseline="0" dirty="0"/>
          </a:p>
          <a:p>
            <a:pPr marL="285750" indent="-285750">
              <a:buFont typeface="Arial" panose="020B0604020202020204" pitchFamily="34" charset="0"/>
              <a:buChar char="•"/>
            </a:pPr>
            <a:endParaRPr lang="en-GB" sz="1200" dirty="0"/>
          </a:p>
          <a:p>
            <a:pPr marL="285750" indent="-285750">
              <a:buFont typeface="Arial" panose="020B0604020202020204" pitchFamily="34" charset="0"/>
              <a:buNone/>
            </a:pPr>
            <a:endParaRPr lang="en-GB" sz="1200" dirty="0"/>
          </a:p>
          <a:p>
            <a:pPr marL="457200" indent="-457200">
              <a:buFont typeface="Arial" panose="020B0604020202020204" pitchFamily="34" charset="0"/>
              <a:buNone/>
            </a:pPr>
            <a:endParaRPr lang="en-GB" sz="1200" dirty="0"/>
          </a:p>
          <a:p>
            <a:pPr marL="457200" indent="-457200">
              <a:buFont typeface="Arial" panose="020B0604020202020204" pitchFamily="34" charset="0"/>
              <a:buNone/>
            </a:pPr>
            <a:endParaRPr lang="en-GB" sz="1200" dirty="0"/>
          </a:p>
          <a:p>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3</a:t>
            </a:fld>
            <a:endParaRPr lang="en-GB"/>
          </a:p>
        </p:txBody>
      </p:sp>
    </p:spTree>
    <p:extLst>
      <p:ext uri="{BB962C8B-B14F-4D97-AF65-F5344CB8AC3E}">
        <p14:creationId xmlns:p14="http://schemas.microsoft.com/office/powerpoint/2010/main" val="83755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RT – 3 </a:t>
            </a:r>
            <a:r>
              <a:rPr lang="en-GB" dirty="0" err="1"/>
              <a:t>mins</a:t>
            </a:r>
            <a:endParaRPr lang="en-GB" dirty="0"/>
          </a:p>
          <a:p>
            <a:endParaRPr lang="en-GB" dirty="0"/>
          </a:p>
          <a:p>
            <a:r>
              <a:rPr lang="en-GB" dirty="0"/>
              <a:t>The information processing system processes our experiences and stores memories in an accessible and useful form. Memories are linked in networks that contain related thoughts, images, emotions, and sensations. Learning occurs when new associations are forged with material already stored in memory.</a:t>
            </a:r>
          </a:p>
          <a:p>
            <a:endParaRPr lang="en-GB" dirty="0"/>
          </a:p>
          <a:p>
            <a:r>
              <a:rPr lang="en-GB" dirty="0"/>
              <a:t>When a traumatic or very negative event occurs, information processing may be incomplete, perhaps</a:t>
            </a:r>
          </a:p>
          <a:p>
            <a:r>
              <a:rPr lang="en-GB" dirty="0"/>
              <a:t>because strong negative feelings or dissociation interfere with information processing. This prevents the</a:t>
            </a:r>
          </a:p>
          <a:p>
            <a:r>
              <a:rPr lang="en-GB" dirty="0"/>
              <a:t>forging of connections with more adaptive information that is held in other memory networks. For example, a</a:t>
            </a:r>
          </a:p>
          <a:p>
            <a:r>
              <a:rPr lang="en-GB" dirty="0"/>
              <a:t>rape survivor may “know” that rapists are responsible for their crimes, but this information does not connect</a:t>
            </a:r>
          </a:p>
          <a:p>
            <a:r>
              <a:rPr lang="en-GB" dirty="0"/>
              <a:t>with her feeling that she is to blame for the attack. The memory is then </a:t>
            </a:r>
            <a:r>
              <a:rPr lang="en-GB" dirty="0" err="1"/>
              <a:t>dysfunctionally</a:t>
            </a:r>
            <a:r>
              <a:rPr lang="en-GB" dirty="0"/>
              <a:t> stored without</a:t>
            </a:r>
          </a:p>
          <a:p>
            <a:r>
              <a:rPr lang="en-GB" dirty="0"/>
              <a:t>appropriate associative connections and with many elements still unprocessed. </a:t>
            </a:r>
          </a:p>
          <a:p>
            <a:endParaRPr lang="en-GB" dirty="0"/>
          </a:p>
          <a:p>
            <a:r>
              <a:rPr lang="en-GB" dirty="0"/>
              <a:t>As</a:t>
            </a:r>
            <a:r>
              <a:rPr lang="en-GB" baseline="0" dirty="0"/>
              <a:t> a consequence, when </a:t>
            </a:r>
            <a:r>
              <a:rPr lang="en-GB" dirty="0"/>
              <a:t>the individual thinks about the trauma, or when the memory is triggered by similar situations, the person may feel like she is reliving it, or may experience strong emotions and physical sensations. </a:t>
            </a:r>
          </a:p>
          <a:p>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4</a:t>
            </a:fld>
            <a:endParaRPr lang="en-GB"/>
          </a:p>
        </p:txBody>
      </p:sp>
    </p:spTree>
    <p:extLst>
      <p:ext uri="{BB962C8B-B14F-4D97-AF65-F5344CB8AC3E}">
        <p14:creationId xmlns:p14="http://schemas.microsoft.com/office/powerpoint/2010/main" val="2387183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RT – 2 </a:t>
            </a:r>
            <a:r>
              <a:rPr lang="en-GB" dirty="0" err="1"/>
              <a:t>mins</a:t>
            </a:r>
            <a:r>
              <a:rPr lang="en-GB" dirty="0"/>
              <a:t> </a:t>
            </a:r>
          </a:p>
          <a:p>
            <a:endParaRPr lang="en-GB" dirty="0"/>
          </a:p>
          <a:p>
            <a:r>
              <a:rPr lang="en-GB" dirty="0"/>
              <a:t>We can think of this model as being like a chest of drawers.</a:t>
            </a:r>
          </a:p>
          <a:p>
            <a:endParaRPr lang="en-GB" dirty="0"/>
          </a:p>
          <a:p>
            <a:r>
              <a:rPr lang="en-GB" dirty="0"/>
              <a:t>Normal functioning would mean that clothes are neatly organised and put away into the chest of drawers, with socks and under wear in one drawer, sweaters in another, t-shirts/ tops in another etc.</a:t>
            </a:r>
          </a:p>
          <a:p>
            <a:endParaRPr lang="en-GB" dirty="0"/>
          </a:p>
          <a:p>
            <a:r>
              <a:rPr lang="en-GB" dirty="0"/>
              <a:t>If, as with trauma, we fail to put these things away or only partially put them away, then the remain prominent and ever present (able to trip us up when we least expect it).</a:t>
            </a:r>
          </a:p>
        </p:txBody>
      </p:sp>
      <p:sp>
        <p:nvSpPr>
          <p:cNvPr id="4" name="Slide Number Placeholder 3"/>
          <p:cNvSpPr>
            <a:spLocks noGrp="1"/>
          </p:cNvSpPr>
          <p:nvPr>
            <p:ph type="sldNum" sz="quarter" idx="10"/>
          </p:nvPr>
        </p:nvSpPr>
        <p:spPr/>
        <p:txBody>
          <a:bodyPr/>
          <a:lstStyle/>
          <a:p>
            <a:fld id="{720263E4-9CCA-4256-B83A-03EC9ABCE57D}" type="slidenum">
              <a:rPr lang="en-GB" smtClean="0"/>
              <a:pPr/>
              <a:t>5</a:t>
            </a:fld>
            <a:endParaRPr lang="en-GB"/>
          </a:p>
        </p:txBody>
      </p:sp>
    </p:spTree>
    <p:extLst>
      <p:ext uri="{BB962C8B-B14F-4D97-AF65-F5344CB8AC3E}">
        <p14:creationId xmlns:p14="http://schemas.microsoft.com/office/powerpoint/2010/main" val="3984092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RT – 2 </a:t>
            </a:r>
            <a:r>
              <a:rPr lang="en-GB" dirty="0" err="1"/>
              <a:t>mins</a:t>
            </a:r>
            <a:r>
              <a:rPr lang="en-GB" dirty="0"/>
              <a:t> </a:t>
            </a:r>
          </a:p>
          <a:p>
            <a:endParaRPr lang="en-GB" dirty="0"/>
          </a:p>
          <a:p>
            <a:r>
              <a:rPr lang="en-GB" dirty="0"/>
              <a:t>It is useful to think of all  trauma “symptoms” as adaptations</a:t>
            </a:r>
          </a:p>
          <a:p>
            <a:br>
              <a:rPr lang="en-GB" dirty="0"/>
            </a:br>
            <a:r>
              <a:rPr lang="en-GB" dirty="0"/>
              <a:t>These symptoms represent the person’s attempt to cope the best way they can with overwhelming feelings.</a:t>
            </a:r>
          </a:p>
          <a:p>
            <a:endParaRPr lang="en-GB" dirty="0"/>
          </a:p>
          <a:p>
            <a:r>
              <a:rPr lang="en-GB" dirty="0"/>
              <a:t>They have been used to shield and defend themselves as much as possible from harm e.g. </a:t>
            </a:r>
            <a:r>
              <a:rPr lang="en-GB" dirty="0" err="1"/>
              <a:t>hypervigilance</a:t>
            </a:r>
            <a:r>
              <a:rPr lang="en-GB" dirty="0"/>
              <a:t>, dissociation, avoidance and numbing</a:t>
            </a:r>
          </a:p>
          <a:p>
            <a:r>
              <a:rPr lang="en-GB" dirty="0"/>
              <a:t> </a:t>
            </a:r>
            <a:br>
              <a:rPr lang="en-GB" dirty="0"/>
            </a:br>
            <a:r>
              <a:rPr lang="en-GB" dirty="0"/>
              <a:t>They become less successful and problematic strategies over time</a:t>
            </a:r>
          </a:p>
        </p:txBody>
      </p:sp>
      <p:sp>
        <p:nvSpPr>
          <p:cNvPr id="4" name="Slide Number Placeholder 3"/>
          <p:cNvSpPr>
            <a:spLocks noGrp="1"/>
          </p:cNvSpPr>
          <p:nvPr>
            <p:ph type="sldNum" sz="quarter" idx="10"/>
          </p:nvPr>
        </p:nvSpPr>
        <p:spPr/>
        <p:txBody>
          <a:bodyPr/>
          <a:lstStyle/>
          <a:p>
            <a:fld id="{720263E4-9CCA-4256-B83A-03EC9ABCE57D}" type="slidenum">
              <a:rPr lang="en-GB" smtClean="0"/>
              <a:pPr/>
              <a:t>6</a:t>
            </a:fld>
            <a:endParaRPr lang="en-GB"/>
          </a:p>
        </p:txBody>
      </p:sp>
    </p:spTree>
    <p:extLst>
      <p:ext uri="{BB962C8B-B14F-4D97-AF65-F5344CB8AC3E}">
        <p14:creationId xmlns:p14="http://schemas.microsoft.com/office/powerpoint/2010/main" val="31701300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defRPr/>
            </a:pPr>
            <a:r>
              <a:rPr lang="en-GB" dirty="0"/>
              <a:t>RT – 1 min </a:t>
            </a:r>
          </a:p>
          <a:p>
            <a:pPr marL="285750" marR="0" lvl="0" indent="-285750" algn="l" defTabSz="914400" rtl="0" eaLnBrk="1" fontAlgn="auto" latinLnBrk="0" hangingPunct="1">
              <a:lnSpc>
                <a:spcPct val="100000"/>
              </a:lnSpc>
              <a:spcBef>
                <a:spcPts val="0"/>
              </a:spcBef>
              <a:spcAft>
                <a:spcPts val="0"/>
              </a:spcAft>
              <a:buClrTx/>
              <a:buSzTx/>
              <a:buFontTx/>
              <a:buNone/>
              <a:tabLst/>
              <a:defRPr/>
            </a:pPr>
            <a:r>
              <a:rPr lang="en-GB" b="1" dirty="0"/>
              <a:t>***Developmental level – e.g. younger</a:t>
            </a:r>
            <a:r>
              <a:rPr lang="en-GB" b="1" baseline="0" dirty="0"/>
              <a:t> children make sense of death and trauma differently</a:t>
            </a:r>
            <a:endParaRPr lang="en-GB" b="1" dirty="0"/>
          </a:p>
          <a:p>
            <a:pPr marL="285750" marR="0" lvl="0" indent="-285750" algn="l" defTabSz="914400" rtl="0" eaLnBrk="1" fontAlgn="auto" latinLnBrk="0" hangingPunct="1">
              <a:lnSpc>
                <a:spcPct val="100000"/>
              </a:lnSpc>
              <a:spcBef>
                <a:spcPts val="0"/>
              </a:spcBef>
              <a:spcAft>
                <a:spcPts val="0"/>
              </a:spcAft>
              <a:buClrTx/>
              <a:buSzTx/>
              <a:buFontTx/>
              <a:buNone/>
              <a:tabLst/>
              <a:defRPr/>
            </a:pPr>
            <a:r>
              <a:rPr lang="en-GB" b="1" dirty="0"/>
              <a:t>Pre-existing difficulties</a:t>
            </a:r>
            <a:r>
              <a:rPr lang="en-GB" b="1" baseline="0" dirty="0"/>
              <a:t> - </a:t>
            </a:r>
            <a:r>
              <a:rPr lang="en-GB" b="1" dirty="0"/>
              <a:t>e.g. </a:t>
            </a:r>
            <a:r>
              <a:rPr lang="en-US" sz="1200" b="1" dirty="0"/>
              <a:t>autism, learning difficulties</a:t>
            </a:r>
          </a:p>
          <a:p>
            <a:pPr marL="285750" indent="-285750">
              <a:defRPr/>
            </a:pPr>
            <a:r>
              <a:rPr lang="en-US" sz="1200" b="1" dirty="0"/>
              <a:t>Level</a:t>
            </a:r>
            <a:r>
              <a:rPr lang="en-US" sz="1200" b="1" baseline="0" dirty="0"/>
              <a:t> of exposure to trauma – </a:t>
            </a:r>
            <a:r>
              <a:rPr lang="en-GB" b="1" dirty="0"/>
              <a:t>Objective trauma severity – closeness to event, injury, bereavement, appraisal of situation at time.</a:t>
            </a:r>
          </a:p>
          <a:p>
            <a:pPr marL="285750" marR="0" lvl="0" indent="-285750" algn="l" defTabSz="914400" rtl="0" eaLnBrk="1" fontAlgn="auto" latinLnBrk="0" hangingPunct="1">
              <a:lnSpc>
                <a:spcPct val="100000"/>
              </a:lnSpc>
              <a:spcBef>
                <a:spcPts val="0"/>
              </a:spcBef>
              <a:spcAft>
                <a:spcPts val="0"/>
              </a:spcAft>
              <a:buClrTx/>
              <a:buSzTx/>
              <a:buFontTx/>
              <a:buNone/>
              <a:tabLst/>
              <a:defRPr/>
            </a:pPr>
            <a:r>
              <a:rPr lang="en-GB" b="1" dirty="0"/>
              <a:t>Parental</a:t>
            </a:r>
            <a:r>
              <a:rPr lang="en-GB" b="1" baseline="0" dirty="0"/>
              <a:t> reactions/</a:t>
            </a:r>
            <a:r>
              <a:rPr lang="en-GB" b="1" dirty="0"/>
              <a:t>Family Functioning – more at risk if parents were involved in trauma, parents encouraging avoidance or lack of parental support***</a:t>
            </a:r>
          </a:p>
          <a:p>
            <a:pPr marL="285750" indent="-285750">
              <a:defRPr/>
            </a:pPr>
            <a:endParaRPr lang="en-GB" dirty="0"/>
          </a:p>
          <a:p>
            <a:pPr marL="285750" indent="-285750">
              <a:defRPr/>
            </a:pPr>
            <a:r>
              <a:rPr lang="en-GB" dirty="0"/>
              <a:t>Post-trauma coping style and social support</a:t>
            </a:r>
          </a:p>
          <a:p>
            <a:endParaRPr lang="en-GB" dirty="0"/>
          </a:p>
          <a:p>
            <a:r>
              <a:rPr lang="en-GB" dirty="0"/>
              <a:t>Refer to</a:t>
            </a:r>
            <a:r>
              <a:rPr lang="en-GB" baseline="0" dirty="0"/>
              <a:t> resiliency framework – in </a:t>
            </a:r>
            <a:r>
              <a:rPr lang="en-GB" baseline="0" dirty="0" err="1"/>
              <a:t>appendicies</a:t>
            </a:r>
            <a:r>
              <a:rPr lang="en-GB" baseline="0" dirty="0"/>
              <a:t> </a:t>
            </a:r>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7</a:t>
            </a:fld>
            <a:endParaRPr lang="en-GB"/>
          </a:p>
        </p:txBody>
      </p:sp>
    </p:spTree>
    <p:extLst>
      <p:ext uri="{BB962C8B-B14F-4D97-AF65-F5344CB8AC3E}">
        <p14:creationId xmlns:p14="http://schemas.microsoft.com/office/powerpoint/2010/main" val="1580141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RT – 2 </a:t>
            </a:r>
            <a:r>
              <a:rPr lang="en-GB" dirty="0" err="1"/>
              <a:t>mins</a:t>
            </a:r>
            <a:r>
              <a:rPr lang="en-GB" dirty="0"/>
              <a:t> </a:t>
            </a:r>
          </a:p>
          <a:p>
            <a:r>
              <a:rPr lang="en-GB" dirty="0"/>
              <a:t>They don’t diagnose but the signs/symptoms that Ciara has shared, can be useful information to pass on</a:t>
            </a:r>
            <a:r>
              <a:rPr lang="en-GB" baseline="0" dirty="0"/>
              <a:t> to CAMHS colleagues.</a:t>
            </a:r>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8</a:t>
            </a:fld>
            <a:endParaRPr lang="en-GB"/>
          </a:p>
        </p:txBody>
      </p:sp>
    </p:spTree>
    <p:extLst>
      <p:ext uri="{BB962C8B-B14F-4D97-AF65-F5344CB8AC3E}">
        <p14:creationId xmlns:p14="http://schemas.microsoft.com/office/powerpoint/2010/main" val="4240119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RT- 2 </a:t>
            </a:r>
            <a:r>
              <a:rPr lang="en-GB" dirty="0" err="1"/>
              <a:t>mins</a:t>
            </a:r>
            <a:r>
              <a:rPr lang="en-GB" dirty="0"/>
              <a:t> </a:t>
            </a:r>
          </a:p>
          <a:p>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9</a:t>
            </a:fld>
            <a:endParaRPr lang="en-GB"/>
          </a:p>
        </p:txBody>
      </p:sp>
    </p:spTree>
    <p:extLst>
      <p:ext uri="{BB962C8B-B14F-4D97-AF65-F5344CB8AC3E}">
        <p14:creationId xmlns:p14="http://schemas.microsoft.com/office/powerpoint/2010/main" val="87989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828130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1356854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5265155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1514206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5BD7CDA-BAA1-9A46-BD7C-BC7339745D62}"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919977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BD7CDA-BAA1-9A46-BD7C-BC7339745D62}"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184626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BD7CDA-BAA1-9A46-BD7C-BC7339745D62}"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10636091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5BD7CDA-BAA1-9A46-BD7C-BC7339745D62}"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4254761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5BD7CDA-BAA1-9A46-BD7C-BC7339745D62}" type="datetimeFigureOut">
              <a:rPr lang="en-US" smtClean="0"/>
              <a:pPr/>
              <a:t>4/10/2020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20050291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5BD7CDA-BAA1-9A46-BD7C-BC7339745D62}" type="datetimeFigureOut">
              <a:rPr lang="en-US" smtClean="0"/>
              <a:pPr/>
              <a:t>4/10/2020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2118546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BD7CDA-BAA1-9A46-BD7C-BC7339745D62}" type="datetimeFigureOut">
              <a:rPr lang="en-US" smtClean="0"/>
              <a:pPr/>
              <a:t>4/10/2020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113367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5550074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BD7CDA-BAA1-9A46-BD7C-BC7339745D62}"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5426363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BD7CDA-BAA1-9A46-BD7C-BC7339745D62}"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18730650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BD7CDA-BAA1-9A46-BD7C-BC7339745D62}"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6419845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BD7CDA-BAA1-9A46-BD7C-BC7339745D62}"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876875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1489506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916368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1794735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555990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831002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1567987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1386164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C85B95-0553-49EA-BB3E-BD01622747DA}" type="datetimeFigureOut">
              <a:rPr lang="en-GB" smtClean="0"/>
              <a:pPr/>
              <a:t>10/04/2020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1B02A3-475B-4263-B7FF-14E97AA01ACD}" type="slidenum">
              <a:rPr lang="en-GB" smtClean="0"/>
              <a:pPr/>
              <a:t>‹#›</a:t>
            </a:fld>
            <a:endParaRPr lang="en-GB"/>
          </a:p>
        </p:txBody>
      </p:sp>
      <p:pic>
        <p:nvPicPr>
          <p:cNvPr id="7" name="Picture 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0" y="393599"/>
            <a:ext cx="9144000" cy="6464401"/>
          </a:xfrm>
          <a:prstGeom prst="rect">
            <a:avLst/>
          </a:prstGeom>
        </p:spPr>
      </p:pic>
    </p:spTree>
    <p:extLst>
      <p:ext uri="{BB962C8B-B14F-4D97-AF65-F5344CB8AC3E}">
        <p14:creationId xmlns:p14="http://schemas.microsoft.com/office/powerpoint/2010/main" val="12858306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BD7CDA-BAA1-9A46-BD7C-BC7339745D62}" type="datetimeFigureOut">
              <a:rPr lang="en-US" smtClean="0"/>
              <a:pPr/>
              <a:t>4/10/2020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B7D46F-DE5E-6449-B3C4-959BD2D056AB}" type="slidenum">
              <a:rPr lang="en-US" smtClean="0"/>
              <a:pPr/>
              <a:t>‹#›</a:t>
            </a:fld>
            <a:endParaRPr lang="en-US"/>
          </a:p>
        </p:txBody>
      </p:sp>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0" y="393599"/>
            <a:ext cx="9144000" cy="6464401"/>
          </a:xfrm>
          <a:prstGeom prst="rect">
            <a:avLst/>
          </a:prstGeom>
        </p:spPr>
      </p:pic>
    </p:spTree>
    <p:extLst>
      <p:ext uri="{BB962C8B-B14F-4D97-AF65-F5344CB8AC3E}">
        <p14:creationId xmlns:p14="http://schemas.microsoft.com/office/powerpoint/2010/main" val="158579827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manchester bee graffiti"/>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971800"/>
            <a:ext cx="4326636" cy="25908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Image result for manchester bee graffit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26636" y="2956560"/>
            <a:ext cx="4846933" cy="25908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483870" y="1506156"/>
            <a:ext cx="8229600" cy="944563"/>
          </a:xfrm>
        </p:spPr>
        <p:txBody>
          <a:bodyPr>
            <a:normAutofit/>
          </a:bodyPr>
          <a:lstStyle/>
          <a:p>
            <a:pPr marL="0" indent="0" algn="ctr">
              <a:buNone/>
            </a:pPr>
            <a:r>
              <a:rPr lang="en-GB" sz="5400" dirty="0"/>
              <a:t>What is Trauma?</a:t>
            </a:r>
          </a:p>
        </p:txBody>
      </p:sp>
    </p:spTree>
    <p:extLst>
      <p:ext uri="{BB962C8B-B14F-4D97-AF65-F5344CB8AC3E}">
        <p14:creationId xmlns:p14="http://schemas.microsoft.com/office/powerpoint/2010/main" val="2584320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730" y="122237"/>
            <a:ext cx="7886700" cy="1325563"/>
          </a:xfrm>
        </p:spPr>
        <p:txBody>
          <a:bodyPr/>
          <a:lstStyle/>
          <a:p>
            <a:r>
              <a:rPr lang="en-GB" dirty="0"/>
              <a:t>Survivors Guilt</a:t>
            </a:r>
          </a:p>
        </p:txBody>
      </p:sp>
      <p:sp>
        <p:nvSpPr>
          <p:cNvPr id="3" name="Content Placeholder 2"/>
          <p:cNvSpPr>
            <a:spLocks noGrp="1"/>
          </p:cNvSpPr>
          <p:nvPr>
            <p:ph idx="1"/>
          </p:nvPr>
        </p:nvSpPr>
        <p:spPr>
          <a:xfrm>
            <a:off x="628650" y="1447800"/>
            <a:ext cx="7886700" cy="4729163"/>
          </a:xfrm>
        </p:spPr>
        <p:txBody>
          <a:bodyPr>
            <a:normAutofit fontScale="85000" lnSpcReduction="20000"/>
          </a:bodyPr>
          <a:lstStyle/>
          <a:p>
            <a:pPr marL="0" indent="0">
              <a:buNone/>
            </a:pPr>
            <a:r>
              <a:rPr lang="en-GB" sz="3100" dirty="0"/>
              <a:t>‘Survivor Guilt’ could be indicative of trauma but could also be a ‘normal’ response to a traumatic event</a:t>
            </a:r>
            <a:endParaRPr lang="en-GB" sz="3100" dirty="0">
              <a:solidFill>
                <a:srgbClr val="000000"/>
              </a:solidFill>
              <a:cs typeface="Times New Roman" pitchFamily="18" charset="0"/>
            </a:endParaRPr>
          </a:p>
          <a:p>
            <a:pPr marL="0" indent="0">
              <a:buNone/>
            </a:pPr>
            <a:r>
              <a:rPr lang="en-GB" altLang="en-US" sz="3100" dirty="0">
                <a:solidFill>
                  <a:srgbClr val="000000"/>
                </a:solidFill>
                <a:ea typeface="Times New Roman" pitchFamily="18" charset="0"/>
                <a:cs typeface="Times New Roman" pitchFamily="18" charset="0"/>
              </a:rPr>
              <a:t>People experiencing survivor guilt need reassuring messages such as:</a:t>
            </a:r>
          </a:p>
          <a:p>
            <a:r>
              <a:rPr lang="en-GB" altLang="en-US" sz="3100" dirty="0">
                <a:solidFill>
                  <a:srgbClr val="000000"/>
                </a:solidFill>
                <a:ea typeface="Times New Roman" pitchFamily="18" charset="0"/>
                <a:cs typeface="Times New Roman" pitchFamily="18" charset="0"/>
              </a:rPr>
              <a:t>Thank goodness you survived!</a:t>
            </a:r>
          </a:p>
          <a:p>
            <a:r>
              <a:rPr lang="en-GB" altLang="en-US" sz="3100" dirty="0">
                <a:solidFill>
                  <a:srgbClr val="000000"/>
                </a:solidFill>
                <a:ea typeface="Times New Roman" pitchFamily="18" charset="0"/>
                <a:cs typeface="Times New Roman" pitchFamily="18" charset="0"/>
              </a:rPr>
              <a:t>More people than you know are happy that you survived</a:t>
            </a:r>
          </a:p>
          <a:p>
            <a:r>
              <a:rPr lang="en-GB" altLang="en-US" sz="3100" dirty="0">
                <a:solidFill>
                  <a:srgbClr val="000000"/>
                </a:solidFill>
                <a:ea typeface="Times New Roman" pitchFamily="18" charset="0"/>
                <a:cs typeface="Times New Roman" pitchFamily="18" charset="0"/>
              </a:rPr>
              <a:t>We are saddened by so many deaths, even if the rest of your life seems insignificant to you, we are relieved that you are alive</a:t>
            </a:r>
          </a:p>
          <a:p>
            <a:endParaRPr lang="en-GB" sz="3100" dirty="0">
              <a:solidFill>
                <a:srgbClr val="000000"/>
              </a:solidFill>
              <a:cs typeface="Times New Roman" pitchFamily="18" charset="0"/>
            </a:endParaRPr>
          </a:p>
          <a:p>
            <a:pPr marL="0" indent="0">
              <a:lnSpc>
                <a:spcPct val="100000"/>
              </a:lnSpc>
              <a:spcBef>
                <a:spcPts val="0"/>
              </a:spcBef>
              <a:buNone/>
              <a:defRPr/>
            </a:pPr>
            <a:r>
              <a:rPr lang="en-GB" altLang="en-US" sz="3100" dirty="0">
                <a:solidFill>
                  <a:srgbClr val="000000"/>
                </a:solidFill>
                <a:ea typeface="Times New Roman" pitchFamily="18" charset="0"/>
                <a:cs typeface="Times New Roman" pitchFamily="18" charset="0"/>
              </a:rPr>
              <a:t>If guilt persists or disrupts life, this is when we would recommend seeking appropriate therapeutic assistance</a:t>
            </a:r>
            <a:endParaRPr lang="en-GB" altLang="en-US" sz="3100" dirty="0">
              <a:cs typeface="Arial" pitchFamily="34" charset="0"/>
            </a:endParaRPr>
          </a:p>
          <a:p>
            <a:endParaRPr lang="en-GB" dirty="0"/>
          </a:p>
          <a:p>
            <a:endParaRPr lang="en-GB" dirty="0"/>
          </a:p>
        </p:txBody>
      </p:sp>
    </p:spTree>
    <p:extLst>
      <p:ext uri="{BB962C8B-B14F-4D97-AF65-F5344CB8AC3E}">
        <p14:creationId xmlns:p14="http://schemas.microsoft.com/office/powerpoint/2010/main" val="2583303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152400"/>
            <a:ext cx="7886700" cy="1325563"/>
          </a:xfrm>
        </p:spPr>
        <p:txBody>
          <a:bodyPr/>
          <a:lstStyle/>
          <a:p>
            <a:r>
              <a:rPr lang="en-GB" sz="4000" dirty="0"/>
              <a:t>Trauma</a:t>
            </a:r>
          </a:p>
        </p:txBody>
      </p:sp>
      <p:sp>
        <p:nvSpPr>
          <p:cNvPr id="4" name="Content Placeholder 2"/>
          <p:cNvSpPr>
            <a:spLocks noGrp="1"/>
          </p:cNvSpPr>
          <p:nvPr>
            <p:ph idx="1"/>
          </p:nvPr>
        </p:nvSpPr>
        <p:spPr>
          <a:xfrm>
            <a:off x="533400" y="1447483"/>
            <a:ext cx="8229600" cy="4525963"/>
          </a:xfrm>
        </p:spPr>
        <p:txBody>
          <a:bodyPr>
            <a:normAutofit/>
          </a:bodyPr>
          <a:lstStyle/>
          <a:p>
            <a:pPr marL="0" indent="0">
              <a:buNone/>
            </a:pPr>
            <a:r>
              <a:rPr lang="en-GB" sz="2400" b="1" dirty="0"/>
              <a:t>Regardless of its source, trauma contains three</a:t>
            </a:r>
          </a:p>
          <a:p>
            <a:pPr marL="0" indent="0">
              <a:buNone/>
            </a:pPr>
            <a:r>
              <a:rPr lang="en-GB" sz="2400" b="1" dirty="0"/>
              <a:t>common elements:</a:t>
            </a:r>
          </a:p>
          <a:p>
            <a:r>
              <a:rPr lang="en-GB" sz="2400" dirty="0"/>
              <a:t>It was unexpected.</a:t>
            </a:r>
          </a:p>
          <a:p>
            <a:r>
              <a:rPr lang="en-GB" sz="2400" dirty="0"/>
              <a:t>The person was unprepared.</a:t>
            </a:r>
          </a:p>
          <a:p>
            <a:r>
              <a:rPr lang="en-GB" sz="2400" dirty="0"/>
              <a:t>There was nothing the person could do to stop it from happening.</a:t>
            </a:r>
          </a:p>
          <a:p>
            <a:pPr marL="0" indent="0">
              <a:buNone/>
            </a:pPr>
            <a:endParaRPr lang="en-GB" sz="2400" dirty="0"/>
          </a:p>
          <a:p>
            <a:pPr marL="0" indent="0">
              <a:buNone/>
            </a:pPr>
            <a:r>
              <a:rPr lang="en-GB" sz="2400" dirty="0"/>
              <a:t>Essentially, events are traumatic when they are beyond a person’s resources and sense of control</a:t>
            </a:r>
          </a:p>
        </p:txBody>
      </p:sp>
    </p:spTree>
    <p:extLst>
      <p:ext uri="{BB962C8B-B14F-4D97-AF65-F5344CB8AC3E}">
        <p14:creationId xmlns:p14="http://schemas.microsoft.com/office/powerpoint/2010/main" val="2688550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GB" sz="4000" dirty="0"/>
              <a:t>Signs/symptoms of trauma</a:t>
            </a:r>
          </a:p>
        </p:txBody>
      </p:sp>
      <p:graphicFrame>
        <p:nvGraphicFramePr>
          <p:cNvPr id="3" name="Diagram 2"/>
          <p:cNvGraphicFramePr/>
          <p:nvPr>
            <p:extLst>
              <p:ext uri="{D42A27DB-BD31-4B8C-83A1-F6EECF244321}">
                <p14:modId xmlns:p14="http://schemas.microsoft.com/office/powerpoint/2010/main" val="970507859"/>
              </p:ext>
            </p:extLst>
          </p:nvPr>
        </p:nvGraphicFramePr>
        <p:xfrm>
          <a:off x="1447800" y="1873045"/>
          <a:ext cx="5791200" cy="37550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83201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2920" y="2438400"/>
            <a:ext cx="8458200" cy="2677656"/>
          </a:xfrm>
          <a:prstGeom prst="rect">
            <a:avLst/>
          </a:prstGeom>
        </p:spPr>
        <p:txBody>
          <a:bodyPr wrap="square">
            <a:spAutoFit/>
          </a:bodyPr>
          <a:lstStyle/>
          <a:p>
            <a:pPr marL="457200" indent="-457200">
              <a:buFont typeface="Arial" panose="020B0604020202020204" pitchFamily="34" charset="0"/>
              <a:buChar char="•"/>
            </a:pPr>
            <a:r>
              <a:rPr lang="en-GB" sz="2400" dirty="0"/>
              <a:t>The AIP model suggests that trauma is the result of unprocessed experiences</a:t>
            </a:r>
          </a:p>
          <a:p>
            <a:pPr marL="457200" indent="-457200">
              <a:buFont typeface="Arial" panose="020B0604020202020204" pitchFamily="34" charset="0"/>
              <a:buChar char="•"/>
            </a:pPr>
            <a:endParaRPr lang="en-GB" sz="2400" dirty="0"/>
          </a:p>
          <a:p>
            <a:pPr marL="457200" indent="-457200">
              <a:buFont typeface="Arial" panose="020B0604020202020204" pitchFamily="34" charset="0"/>
              <a:buChar char="•"/>
            </a:pPr>
            <a:r>
              <a:rPr lang="en-GB" sz="2400" dirty="0"/>
              <a:t>Recovery follows the integration of traumatic experiences into existing memory networks- forming new associations and connections that enable learning to take place with the memory stored in new adaptive forms</a:t>
            </a:r>
          </a:p>
        </p:txBody>
      </p:sp>
      <p:sp>
        <p:nvSpPr>
          <p:cNvPr id="7" name="Rectangle 6"/>
          <p:cNvSpPr/>
          <p:nvPr/>
        </p:nvSpPr>
        <p:spPr>
          <a:xfrm>
            <a:off x="533400" y="838200"/>
            <a:ext cx="7431586" cy="1323439"/>
          </a:xfrm>
          <a:prstGeom prst="rect">
            <a:avLst/>
          </a:prstGeom>
        </p:spPr>
        <p:txBody>
          <a:bodyPr wrap="none">
            <a:spAutoFit/>
          </a:bodyPr>
          <a:lstStyle/>
          <a:p>
            <a:r>
              <a:rPr lang="en-GB" sz="4000" dirty="0"/>
              <a:t>Adaptive Information Processing – </a:t>
            </a:r>
            <a:br>
              <a:rPr lang="en-GB" sz="4000" dirty="0"/>
            </a:br>
            <a:r>
              <a:rPr lang="en-GB" sz="4000" dirty="0"/>
              <a:t>A theory of trauma</a:t>
            </a:r>
          </a:p>
        </p:txBody>
      </p:sp>
    </p:spTree>
    <p:extLst>
      <p:ext uri="{BB962C8B-B14F-4D97-AF65-F5344CB8AC3E}">
        <p14:creationId xmlns:p14="http://schemas.microsoft.com/office/powerpoint/2010/main" val="1627107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40080" y="1447800"/>
            <a:ext cx="6542965" cy="4351338"/>
          </a:xfrm>
        </p:spPr>
      </p:pic>
      <p:sp>
        <p:nvSpPr>
          <p:cNvPr id="5" name="Rectangle 4"/>
          <p:cNvSpPr/>
          <p:nvPr/>
        </p:nvSpPr>
        <p:spPr>
          <a:xfrm>
            <a:off x="228600" y="1581344"/>
            <a:ext cx="8458200" cy="584775"/>
          </a:xfrm>
          <a:prstGeom prst="rect">
            <a:avLst/>
          </a:prstGeom>
        </p:spPr>
        <p:txBody>
          <a:bodyPr wrap="square">
            <a:spAutoFit/>
          </a:bodyPr>
          <a:lstStyle/>
          <a:p>
            <a:pPr marL="457200" indent="-457200">
              <a:buFont typeface="Arial" panose="020B0604020202020204" pitchFamily="34" charset="0"/>
              <a:buChar char="•"/>
            </a:pPr>
            <a:endParaRPr lang="en-GB" sz="3200"/>
          </a:p>
        </p:txBody>
      </p:sp>
      <p:sp>
        <p:nvSpPr>
          <p:cNvPr id="7" name="Rectangle 6"/>
          <p:cNvSpPr/>
          <p:nvPr/>
        </p:nvSpPr>
        <p:spPr>
          <a:xfrm>
            <a:off x="609600" y="533400"/>
            <a:ext cx="6945876" cy="707886"/>
          </a:xfrm>
          <a:prstGeom prst="rect">
            <a:avLst/>
          </a:prstGeom>
        </p:spPr>
        <p:txBody>
          <a:bodyPr wrap="none">
            <a:spAutoFit/>
          </a:bodyPr>
          <a:lstStyle/>
          <a:p>
            <a:r>
              <a:rPr lang="en-GB" sz="4000" dirty="0"/>
              <a:t>Adaptive Information Processing</a:t>
            </a:r>
          </a:p>
        </p:txBody>
      </p:sp>
    </p:spTree>
    <p:extLst>
      <p:ext uri="{BB962C8B-B14F-4D97-AF65-F5344CB8AC3E}">
        <p14:creationId xmlns:p14="http://schemas.microsoft.com/office/powerpoint/2010/main" val="3043865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3729" y="1447135"/>
            <a:ext cx="4751671" cy="3785652"/>
          </a:xfrm>
          <a:prstGeom prst="rect">
            <a:avLst/>
          </a:prstGeom>
        </p:spPr>
        <p:txBody>
          <a:bodyPr wrap="square">
            <a:spAutoFit/>
          </a:bodyPr>
          <a:lstStyle/>
          <a:p>
            <a:r>
              <a:rPr lang="en-GB" sz="2400" b="1" dirty="0"/>
              <a:t>Fight</a:t>
            </a:r>
            <a:r>
              <a:rPr lang="en-GB" sz="2400" dirty="0"/>
              <a:t>:  Aggression, argumentative, angry</a:t>
            </a:r>
          </a:p>
          <a:p>
            <a:r>
              <a:rPr lang="en-GB" sz="2400" dirty="0"/>
              <a:t>  </a:t>
            </a:r>
            <a:br>
              <a:rPr lang="en-GB" sz="2400" dirty="0"/>
            </a:br>
            <a:r>
              <a:rPr lang="en-GB" sz="2400" b="1" dirty="0"/>
              <a:t>Flight</a:t>
            </a:r>
            <a:r>
              <a:rPr lang="en-GB" sz="2400" dirty="0"/>
              <a:t>: Withdrawal, avoidance of people/ situations, substance misuse/ addictions. </a:t>
            </a:r>
          </a:p>
          <a:p>
            <a:br>
              <a:rPr lang="en-GB" sz="2400" dirty="0"/>
            </a:br>
            <a:r>
              <a:rPr lang="en-GB" sz="2400" dirty="0"/>
              <a:t> </a:t>
            </a:r>
            <a:r>
              <a:rPr lang="en-GB" sz="2400" b="1" dirty="0"/>
              <a:t>Freeze</a:t>
            </a:r>
            <a:r>
              <a:rPr lang="en-GB" sz="2400" dirty="0"/>
              <a:t>: (wild  animals play ‘dead’ until threat removed) state of ‘hypervigilant watching’, observation</a:t>
            </a:r>
          </a:p>
        </p:txBody>
      </p:sp>
      <p:sp>
        <p:nvSpPr>
          <p:cNvPr id="7" name="Rectangle 6"/>
          <p:cNvSpPr/>
          <p:nvPr/>
        </p:nvSpPr>
        <p:spPr>
          <a:xfrm>
            <a:off x="353729" y="533400"/>
            <a:ext cx="7355219" cy="707886"/>
          </a:xfrm>
          <a:prstGeom prst="rect">
            <a:avLst/>
          </a:prstGeom>
        </p:spPr>
        <p:txBody>
          <a:bodyPr wrap="none">
            <a:spAutoFit/>
          </a:bodyPr>
          <a:lstStyle/>
          <a:p>
            <a:r>
              <a:rPr lang="en-GB" sz="4000" dirty="0">
                <a:latin typeface="+mj-lt"/>
              </a:rPr>
              <a:t>Behavioural Responses to Trauma</a:t>
            </a:r>
          </a:p>
        </p:txBody>
      </p:sp>
      <p:pic>
        <p:nvPicPr>
          <p:cNvPr id="8"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0" y="1574853"/>
            <a:ext cx="3222725" cy="3530215"/>
          </a:xfrm>
          <a:prstGeom prst="rect">
            <a:avLst/>
          </a:prstGeom>
        </p:spPr>
      </p:pic>
    </p:spTree>
    <p:extLst>
      <p:ext uri="{BB962C8B-B14F-4D97-AF65-F5344CB8AC3E}">
        <p14:creationId xmlns:p14="http://schemas.microsoft.com/office/powerpoint/2010/main" val="3989051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94360" y="533400"/>
            <a:ext cx="7114127" cy="707886"/>
          </a:xfrm>
          <a:prstGeom prst="rect">
            <a:avLst/>
          </a:prstGeom>
        </p:spPr>
        <p:txBody>
          <a:bodyPr wrap="none">
            <a:spAutoFit/>
          </a:bodyPr>
          <a:lstStyle/>
          <a:p>
            <a:r>
              <a:rPr lang="en-GB" sz="4000" dirty="0">
                <a:latin typeface="+mj-lt"/>
              </a:rPr>
              <a:t>How do children react to trauma?</a:t>
            </a:r>
          </a:p>
        </p:txBody>
      </p:sp>
      <p:sp>
        <p:nvSpPr>
          <p:cNvPr id="6" name="Rectangle 5"/>
          <p:cNvSpPr/>
          <p:nvPr/>
        </p:nvSpPr>
        <p:spPr>
          <a:xfrm>
            <a:off x="609600" y="1349947"/>
            <a:ext cx="7467600" cy="4401205"/>
          </a:xfrm>
          <a:prstGeom prst="rect">
            <a:avLst/>
          </a:prstGeom>
        </p:spPr>
        <p:txBody>
          <a:bodyPr wrap="square">
            <a:spAutoFit/>
          </a:bodyPr>
          <a:lstStyle/>
          <a:p>
            <a:r>
              <a:rPr lang="en-US" sz="2800" dirty="0"/>
              <a:t>Every child reacts to trauma differently</a:t>
            </a:r>
          </a:p>
          <a:p>
            <a:endParaRPr lang="en-US" sz="2800" dirty="0"/>
          </a:p>
          <a:p>
            <a:r>
              <a:rPr lang="en-US" sz="2800" dirty="0"/>
              <a:t>Reaction will depend on:</a:t>
            </a:r>
          </a:p>
          <a:p>
            <a:pPr marL="742950" lvl="1" indent="-285750">
              <a:buFont typeface="Arial" panose="020B0604020202020204" pitchFamily="34" charset="0"/>
              <a:buChar char="•"/>
            </a:pPr>
            <a:r>
              <a:rPr lang="en-US" sz="2800" dirty="0"/>
              <a:t>Developmental level</a:t>
            </a:r>
          </a:p>
          <a:p>
            <a:pPr marL="742950" lvl="1" indent="-285750">
              <a:buFont typeface="Arial" panose="020B0604020202020204" pitchFamily="34" charset="0"/>
              <a:buChar char="•"/>
            </a:pPr>
            <a:r>
              <a:rPr lang="en-US" sz="2800" dirty="0"/>
              <a:t>Whether the child has pre-existing difficulties Previous life experiences</a:t>
            </a:r>
          </a:p>
          <a:p>
            <a:pPr marL="742950" lvl="1" indent="-285750">
              <a:buFont typeface="Arial" panose="020B0604020202020204" pitchFamily="34" charset="0"/>
              <a:buChar char="•"/>
            </a:pPr>
            <a:r>
              <a:rPr lang="en-US" sz="2800" dirty="0"/>
              <a:t>Level of exposure to the trauma</a:t>
            </a:r>
          </a:p>
          <a:p>
            <a:pPr marL="742950" lvl="1" indent="-285750">
              <a:buFont typeface="Arial" panose="020B0604020202020204" pitchFamily="34" charset="0"/>
              <a:buChar char="•"/>
            </a:pPr>
            <a:r>
              <a:rPr lang="en-US" sz="2800" dirty="0"/>
              <a:t>Parental reactions</a:t>
            </a:r>
          </a:p>
          <a:p>
            <a:pPr marL="742950" lvl="1" indent="-285750">
              <a:buFont typeface="Arial" panose="020B0604020202020204" pitchFamily="34" charset="0"/>
              <a:buChar char="•"/>
            </a:pPr>
            <a:r>
              <a:rPr lang="en-US" sz="2800" dirty="0"/>
              <a:t>Subsequent changes in living situation</a:t>
            </a:r>
          </a:p>
          <a:p>
            <a:endParaRPr lang="en-US" sz="2800" dirty="0"/>
          </a:p>
        </p:txBody>
      </p:sp>
    </p:spTree>
    <p:extLst>
      <p:ext uri="{BB962C8B-B14F-4D97-AF65-F5344CB8AC3E}">
        <p14:creationId xmlns:p14="http://schemas.microsoft.com/office/powerpoint/2010/main" val="2512551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3400" y="458852"/>
            <a:ext cx="7848600" cy="1323439"/>
          </a:xfrm>
          <a:prstGeom prst="rect">
            <a:avLst/>
          </a:prstGeom>
        </p:spPr>
        <p:txBody>
          <a:bodyPr wrap="square">
            <a:spAutoFit/>
          </a:bodyPr>
          <a:lstStyle/>
          <a:p>
            <a:r>
              <a:rPr lang="en-GB" sz="4000" dirty="0">
                <a:latin typeface="+mj-lt"/>
                <a:cs typeface="Arial" panose="020B0604020202020204" pitchFamily="34" charset="0"/>
              </a:rPr>
              <a:t>When does trauma reaction </a:t>
            </a:r>
          </a:p>
          <a:p>
            <a:r>
              <a:rPr lang="en-GB" sz="4000" dirty="0">
                <a:latin typeface="+mj-lt"/>
                <a:cs typeface="Arial" panose="020B0604020202020204" pitchFamily="34" charset="0"/>
              </a:rPr>
              <a:t>become PTSD?</a:t>
            </a:r>
            <a:endParaRPr lang="en-GB" sz="4000" dirty="0">
              <a:latin typeface="+mj-lt"/>
            </a:endParaRPr>
          </a:p>
        </p:txBody>
      </p:sp>
      <p:sp>
        <p:nvSpPr>
          <p:cNvPr id="6" name="Rectangle 5"/>
          <p:cNvSpPr/>
          <p:nvPr/>
        </p:nvSpPr>
        <p:spPr>
          <a:xfrm>
            <a:off x="1143000" y="1210137"/>
            <a:ext cx="6629400" cy="388696"/>
          </a:xfrm>
          <a:prstGeom prst="rect">
            <a:avLst/>
          </a:prstGeom>
        </p:spPr>
        <p:txBody>
          <a:bodyPr wrap="square">
            <a:spAutoFit/>
          </a:bodyPr>
          <a:lstStyle/>
          <a:p>
            <a:pPr algn="ctr">
              <a:lnSpc>
                <a:spcPct val="107000"/>
              </a:lnSpc>
              <a:spcAft>
                <a:spcPts val="800"/>
              </a:spcAft>
            </a:pPr>
            <a:r>
              <a:rPr lang="en-GB" b="1">
                <a:latin typeface="Arial"/>
                <a:ea typeface="Calibri"/>
                <a:cs typeface="Times New Roman"/>
              </a:rPr>
              <a:t> </a:t>
            </a:r>
            <a:endParaRPr lang="en-GB" sz="2400">
              <a:ea typeface="Calibri"/>
              <a:cs typeface="Times New Roman"/>
            </a:endParaRPr>
          </a:p>
        </p:txBody>
      </p:sp>
      <p:sp>
        <p:nvSpPr>
          <p:cNvPr id="8" name="Rectangle 7"/>
          <p:cNvSpPr/>
          <p:nvPr/>
        </p:nvSpPr>
        <p:spPr>
          <a:xfrm>
            <a:off x="533400" y="1981200"/>
            <a:ext cx="7391400" cy="3600986"/>
          </a:xfrm>
          <a:prstGeom prst="rect">
            <a:avLst/>
          </a:prstGeom>
        </p:spPr>
        <p:txBody>
          <a:bodyPr wrap="square">
            <a:spAutoFit/>
          </a:bodyPr>
          <a:lstStyle/>
          <a:p>
            <a:r>
              <a:rPr lang="en-GB" sz="2800" dirty="0"/>
              <a:t>PTSD is a clinical diagnosis that takes into account  length/duration of specific symptoms:</a:t>
            </a:r>
          </a:p>
          <a:p>
            <a:pPr marL="457200" indent="-457200">
              <a:buFont typeface="Wingdings" panose="05000000000000000000" pitchFamily="2" charset="2"/>
              <a:buChar char="v"/>
            </a:pPr>
            <a:endParaRPr lang="en-GB" sz="2800" dirty="0"/>
          </a:p>
          <a:p>
            <a:pPr marL="457200" indent="-457200">
              <a:buFont typeface="Arial" charset="0"/>
              <a:buChar char="•"/>
            </a:pPr>
            <a:r>
              <a:rPr lang="en-GB" sz="2400" dirty="0"/>
              <a:t>In acute trauma reactions – diagnosis of PTSD may be given after 1 month </a:t>
            </a:r>
          </a:p>
          <a:p>
            <a:pPr marL="457200" indent="-457200">
              <a:buFont typeface="Arial" charset="0"/>
              <a:buChar char="•"/>
            </a:pPr>
            <a:r>
              <a:rPr lang="en-GB" sz="2400" dirty="0"/>
              <a:t>In most cases, PTSD diagnosis is usually considered if symptoms have not subsided after 3 months</a:t>
            </a:r>
          </a:p>
          <a:p>
            <a:pPr marL="457200" indent="-457200">
              <a:buFont typeface="Arial" charset="0"/>
              <a:buChar char="•"/>
            </a:pPr>
            <a:r>
              <a:rPr lang="en-GB" sz="2400" dirty="0"/>
              <a:t>Difficulties can persist without PTSD being present but it needs to be considered.</a:t>
            </a:r>
          </a:p>
        </p:txBody>
      </p:sp>
    </p:spTree>
    <p:extLst>
      <p:ext uri="{BB962C8B-B14F-4D97-AF65-F5344CB8AC3E}">
        <p14:creationId xmlns:p14="http://schemas.microsoft.com/office/powerpoint/2010/main" val="387504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62000" y="696599"/>
            <a:ext cx="7848600" cy="707886"/>
          </a:xfrm>
          <a:prstGeom prst="rect">
            <a:avLst/>
          </a:prstGeom>
        </p:spPr>
        <p:txBody>
          <a:bodyPr wrap="square">
            <a:spAutoFit/>
          </a:bodyPr>
          <a:lstStyle/>
          <a:p>
            <a:r>
              <a:rPr lang="en-GB" sz="4000" dirty="0">
                <a:latin typeface="+mj-lt"/>
                <a:cs typeface="Arial" panose="020B0604020202020204" pitchFamily="34" charset="0"/>
              </a:rPr>
              <a:t>PTSD has four elements:</a:t>
            </a:r>
            <a:endParaRPr lang="en-GB" sz="4000" dirty="0">
              <a:latin typeface="+mj-lt"/>
            </a:endParaRPr>
          </a:p>
        </p:txBody>
      </p:sp>
      <p:sp>
        <p:nvSpPr>
          <p:cNvPr id="6" name="Rectangle 5"/>
          <p:cNvSpPr/>
          <p:nvPr/>
        </p:nvSpPr>
        <p:spPr>
          <a:xfrm>
            <a:off x="1143000" y="1210137"/>
            <a:ext cx="6629400" cy="388696"/>
          </a:xfrm>
          <a:prstGeom prst="rect">
            <a:avLst/>
          </a:prstGeom>
        </p:spPr>
        <p:txBody>
          <a:bodyPr wrap="square">
            <a:spAutoFit/>
          </a:bodyPr>
          <a:lstStyle/>
          <a:p>
            <a:pPr algn="ctr">
              <a:lnSpc>
                <a:spcPct val="107000"/>
              </a:lnSpc>
              <a:spcAft>
                <a:spcPts val="800"/>
              </a:spcAft>
            </a:pPr>
            <a:r>
              <a:rPr lang="en-GB" b="1">
                <a:latin typeface="Arial"/>
                <a:ea typeface="Calibri"/>
                <a:cs typeface="Times New Roman"/>
              </a:rPr>
              <a:t> </a:t>
            </a:r>
            <a:endParaRPr lang="en-GB" sz="2400">
              <a:ea typeface="Calibri"/>
              <a:cs typeface="Times New Roman"/>
            </a:endParaRPr>
          </a:p>
        </p:txBody>
      </p:sp>
      <p:sp>
        <p:nvSpPr>
          <p:cNvPr id="8" name="Rectangle 7"/>
          <p:cNvSpPr/>
          <p:nvPr/>
        </p:nvSpPr>
        <p:spPr>
          <a:xfrm>
            <a:off x="762000" y="1781395"/>
            <a:ext cx="7391400" cy="3785652"/>
          </a:xfrm>
          <a:prstGeom prst="rect">
            <a:avLst/>
          </a:prstGeom>
        </p:spPr>
        <p:txBody>
          <a:bodyPr wrap="square">
            <a:spAutoFit/>
          </a:bodyPr>
          <a:lstStyle/>
          <a:p>
            <a:pPr marL="342900" indent="-342900" fontAlgn="base">
              <a:buFont typeface="+mj-lt"/>
              <a:buAutoNum type="arabicPeriod"/>
            </a:pPr>
            <a:r>
              <a:rPr lang="en-GB" sz="2400" dirty="0"/>
              <a:t>Reliving the event (also called re-experiencing)</a:t>
            </a:r>
          </a:p>
          <a:p>
            <a:pPr marL="342900" indent="-342900" fontAlgn="base">
              <a:buFont typeface="+mj-lt"/>
              <a:buAutoNum type="arabicPeriod"/>
            </a:pPr>
            <a:endParaRPr lang="en-GB" sz="2400" dirty="0"/>
          </a:p>
          <a:p>
            <a:pPr marL="342900" indent="-342900" fontAlgn="base">
              <a:buFont typeface="+mj-lt"/>
              <a:buAutoNum type="arabicPeriod"/>
            </a:pPr>
            <a:r>
              <a:rPr lang="en-GB" sz="2400" dirty="0"/>
              <a:t>Avoiding situations reminiscent of the event</a:t>
            </a:r>
          </a:p>
          <a:p>
            <a:pPr marL="342900" indent="-342900" fontAlgn="base">
              <a:buFont typeface="+mj-lt"/>
              <a:buAutoNum type="arabicPeriod"/>
            </a:pPr>
            <a:endParaRPr lang="en-GB" sz="2400" dirty="0"/>
          </a:p>
          <a:p>
            <a:pPr marL="342900" indent="-342900" fontAlgn="base">
              <a:buFont typeface="+mj-lt"/>
              <a:buAutoNum type="arabicPeriod"/>
            </a:pPr>
            <a:r>
              <a:rPr lang="en-GB" sz="2400" dirty="0"/>
              <a:t>Feeling numb or disconnected</a:t>
            </a:r>
          </a:p>
          <a:p>
            <a:pPr marL="342900" indent="-342900" fontAlgn="base">
              <a:buFont typeface="+mj-lt"/>
              <a:buAutoNum type="arabicPeriod"/>
            </a:pPr>
            <a:endParaRPr lang="en-GB" sz="2400" dirty="0"/>
          </a:p>
          <a:p>
            <a:pPr marL="342900" indent="-342900" fontAlgn="base">
              <a:buFont typeface="+mj-lt"/>
              <a:buAutoNum type="arabicPeriod"/>
            </a:pPr>
            <a:r>
              <a:rPr lang="en-GB" sz="2400" dirty="0"/>
              <a:t>Feeling keyed up (hyperarousal)</a:t>
            </a:r>
          </a:p>
          <a:p>
            <a:pPr fontAlgn="base"/>
            <a:endParaRPr lang="en-GB" sz="2400" b="1" dirty="0">
              <a:cs typeface="Arial" panose="020B0604020202020204" pitchFamily="34" charset="0"/>
            </a:endParaRPr>
          </a:p>
          <a:p>
            <a:r>
              <a:rPr lang="en-GB" sz="2400" dirty="0"/>
              <a:t>Essentially, people with PTSD seem unable to put an event behind them and minimize its impact</a:t>
            </a:r>
            <a:endParaRPr lang="en-GB" sz="2400" dirty="0">
              <a:cs typeface="Arial" panose="020B0604020202020204" pitchFamily="34" charset="0"/>
            </a:endParaRPr>
          </a:p>
        </p:txBody>
      </p:sp>
    </p:spTree>
    <p:extLst>
      <p:ext uri="{BB962C8B-B14F-4D97-AF65-F5344CB8AC3E}">
        <p14:creationId xmlns:p14="http://schemas.microsoft.com/office/powerpoint/2010/main" val="4165389188"/>
      </p:ext>
    </p:extLst>
  </p:cSld>
  <p:clrMapOvr>
    <a:masterClrMapping/>
  </p:clrMapOvr>
</p:sld>
</file>

<file path=ppt/theme/theme1.xml><?xml version="1.0" encoding="utf-8"?>
<a:theme xmlns:a="http://schemas.openxmlformats.org/drawingml/2006/main" name="Background PPT TEST">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Background PPT TEST</Template>
  <TotalTime>0</TotalTime>
  <Words>1141</Words>
  <Application>Microsoft Office PowerPoint</Application>
  <PresentationFormat>On-screen Show (4:3)</PresentationFormat>
  <Paragraphs>162</Paragraphs>
  <Slides>10</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Calibri Light</vt:lpstr>
      <vt:lpstr>Wingdings</vt:lpstr>
      <vt:lpstr>Background PPT TEST</vt:lpstr>
      <vt:lpstr>Custom Design</vt:lpstr>
      <vt:lpstr>PowerPoint Presentation</vt:lpstr>
      <vt:lpstr>Trauma</vt:lpstr>
      <vt:lpstr>Signs/symptoms of trauma</vt:lpstr>
      <vt:lpstr>PowerPoint Presentation</vt:lpstr>
      <vt:lpstr>PowerPoint Presentation</vt:lpstr>
      <vt:lpstr>PowerPoint Presentation</vt:lpstr>
      <vt:lpstr>PowerPoint Presentation</vt:lpstr>
      <vt:lpstr>PowerPoint Presentation</vt:lpstr>
      <vt:lpstr>PowerPoint Presentation</vt:lpstr>
      <vt:lpstr>Survivors Guilt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Sian</dc:creator>
  <cp:lastModifiedBy>Rebecca Dunne</cp:lastModifiedBy>
  <cp:revision>282</cp:revision>
  <dcterms:created xsi:type="dcterms:W3CDTF">2017-07-14T07:07:42Z</dcterms:created>
  <dcterms:modified xsi:type="dcterms:W3CDTF">2020-04-10T17:39:03Z</dcterms:modified>
</cp:coreProperties>
</file>