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11"/>
  </p:notesMasterIdLst>
  <p:handoutMasterIdLst>
    <p:handoutMasterId r:id="rId12"/>
  </p:handoutMasterIdLst>
  <p:sldIdLst>
    <p:sldId id="469" r:id="rId3"/>
    <p:sldId id="470" r:id="rId4"/>
    <p:sldId id="472" r:id="rId5"/>
    <p:sldId id="476" r:id="rId6"/>
    <p:sldId id="473" r:id="rId7"/>
    <p:sldId id="474" r:id="rId8"/>
    <p:sldId id="475" r:id="rId9"/>
    <p:sldId id="421" r:id="rId10"/>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978" autoAdjust="0"/>
    <p:restoredTop sz="62039" autoAdjust="0"/>
  </p:normalViewPr>
  <p:slideViewPr>
    <p:cSldViewPr>
      <p:cViewPr varScale="1">
        <p:scale>
          <a:sx n="53" d="100"/>
          <a:sy n="53" d="100"/>
        </p:scale>
        <p:origin x="2021" y="58"/>
      </p:cViewPr>
      <p:guideLst>
        <p:guide orient="horz" pos="2160"/>
        <p:guide pos="2880"/>
      </p:guideLst>
    </p:cSldViewPr>
  </p:slideViewPr>
  <p:notesTextViewPr>
    <p:cViewPr>
      <p:scale>
        <a:sx n="1" d="1"/>
        <a:sy n="1" d="1"/>
      </p:scale>
      <p:origin x="0" y="0"/>
    </p:cViewPr>
  </p:notesTextViewPr>
  <p:sorterViewPr>
    <p:cViewPr>
      <p:scale>
        <a:sx n="66" d="100"/>
        <a:sy n="66" d="100"/>
      </p:scale>
      <p:origin x="0" y="140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A980398-8C92-48FB-AB12-E365C1C4022E}" type="datetimeFigureOut">
              <a:rPr lang="en-GB" smtClean="0"/>
              <a:pPr/>
              <a:t>10/04/2020</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F2BC9EDC-5241-46F2-8A69-852B4F29EAB8}" type="slidenum">
              <a:rPr lang="en-GB" smtClean="0"/>
              <a:pPr/>
              <a:t>‹#›</a:t>
            </a:fld>
            <a:endParaRPr lang="en-GB"/>
          </a:p>
        </p:txBody>
      </p:sp>
    </p:spTree>
    <p:extLst>
      <p:ext uri="{BB962C8B-B14F-4D97-AF65-F5344CB8AC3E}">
        <p14:creationId xmlns:p14="http://schemas.microsoft.com/office/powerpoint/2010/main" val="2245406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E9244DC-E56E-41C4-BA74-4738A153FFB5}" type="datetimeFigureOut">
              <a:rPr lang="en-GB" smtClean="0"/>
              <a:pPr/>
              <a:t>10/04/2020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20263E4-9CCA-4256-B83A-03EC9ABCE57D}" type="slidenum">
              <a:rPr lang="en-GB" smtClean="0"/>
              <a:pPr/>
              <a:t>‹#›</a:t>
            </a:fld>
            <a:endParaRPr lang="en-GB"/>
          </a:p>
        </p:txBody>
      </p:sp>
    </p:spTree>
    <p:extLst>
      <p:ext uri="{BB962C8B-B14F-4D97-AF65-F5344CB8AC3E}">
        <p14:creationId xmlns:p14="http://schemas.microsoft.com/office/powerpoint/2010/main" val="3053241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www.sammabroad.org/" TargetMode="External"/><Relationship Id="rId3" Type="http://schemas.openxmlformats.org/officeDocument/2006/relationships/hyperlink" Target="mailto:info@winstonswish.org.uk" TargetMode="External"/><Relationship Id="rId7" Type="http://schemas.openxmlformats.org/officeDocument/2006/relationships/hyperlink" Target="http://www.samm.org.uk/"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www.tcf.org.uk/" TargetMode="External"/><Relationship Id="rId5" Type="http://schemas.openxmlformats.org/officeDocument/2006/relationships/hyperlink" Target="mailto:info@tcf.org.uk" TargetMode="External"/><Relationship Id="rId4" Type="http://schemas.openxmlformats.org/officeDocument/2006/relationships/hyperlink" Target="http://www.winstonswish.org.uk/"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baseline="0" dirty="0"/>
              <a:t>1 min</a:t>
            </a:r>
          </a:p>
          <a:p>
            <a:r>
              <a:rPr lang="en-GB" baseline="0" dirty="0"/>
              <a:t>As leaders you need to take charge by communicating clearly with the 3 groups of staff, pupils and parents.</a:t>
            </a:r>
          </a:p>
          <a:p>
            <a:r>
              <a:rPr lang="en-GB" baseline="0" dirty="0"/>
              <a:t>How you do this will convey a sense of containment to your school community.</a:t>
            </a:r>
          </a:p>
          <a:p>
            <a:r>
              <a:rPr lang="en-GB" baseline="0" dirty="0"/>
              <a:t> </a:t>
            </a:r>
          </a:p>
          <a:p>
            <a:endParaRPr lang="en-GB" dirty="0"/>
          </a:p>
        </p:txBody>
      </p:sp>
      <p:sp>
        <p:nvSpPr>
          <p:cNvPr id="4" name="Slide Number Placeholder 3"/>
          <p:cNvSpPr>
            <a:spLocks noGrp="1"/>
          </p:cNvSpPr>
          <p:nvPr>
            <p:ph type="sldNum" sz="quarter" idx="10"/>
          </p:nvPr>
        </p:nvSpPr>
        <p:spPr/>
        <p:txBody>
          <a:bodyPr/>
          <a:lstStyle/>
          <a:p>
            <a:fld id="{720263E4-9CCA-4256-B83A-03EC9ABCE57D}" type="slidenum">
              <a:rPr lang="en-GB" smtClean="0"/>
              <a:pPr/>
              <a:t>1</a:t>
            </a:fld>
            <a:endParaRPr lang="en-GB"/>
          </a:p>
        </p:txBody>
      </p:sp>
    </p:spTree>
    <p:extLst>
      <p:ext uri="{BB962C8B-B14F-4D97-AF65-F5344CB8AC3E}">
        <p14:creationId xmlns:p14="http://schemas.microsoft.com/office/powerpoint/2010/main" val="3525400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u="none" baseline="0" dirty="0"/>
              <a:t>3 </a:t>
            </a:r>
            <a:r>
              <a:rPr lang="en-GB" b="1" u="none" baseline="0" dirty="0" err="1"/>
              <a:t>mins</a:t>
            </a:r>
            <a:endParaRPr lang="en-GB" b="1" u="none" baseline="0" dirty="0"/>
          </a:p>
          <a:p>
            <a:endParaRPr lang="en-GB" b="1" u="sng" baseline="0" dirty="0"/>
          </a:p>
          <a:p>
            <a:r>
              <a:rPr lang="en-GB" b="1" u="none" baseline="0" dirty="0"/>
              <a:t>Establish a mini team that can support the head teacher to co-ordinate the response</a:t>
            </a:r>
          </a:p>
          <a:p>
            <a:endParaRPr lang="en-GB" b="1" u="sng" baseline="0" dirty="0"/>
          </a:p>
          <a:p>
            <a:r>
              <a:rPr lang="en-GB" b="0" u="none" baseline="0" dirty="0"/>
              <a:t>Could include deputy heads, SENCOs, Head of Year, etc</a:t>
            </a:r>
          </a:p>
          <a:p>
            <a:endParaRPr lang="en-GB" b="0" u="none" baseline="0" dirty="0"/>
          </a:p>
          <a:p>
            <a:r>
              <a:rPr lang="en-GB" b="1" u="none" baseline="0" dirty="0"/>
              <a:t>Establish the facts as best you can from credible sources</a:t>
            </a:r>
          </a:p>
          <a:p>
            <a:endParaRPr lang="en-GB" b="1" u="sng" baseline="0" dirty="0"/>
          </a:p>
          <a:p>
            <a:pPr>
              <a:buFont typeface="Wingdings" pitchFamily="2" charset="2"/>
              <a:buChar char="Ø"/>
            </a:pPr>
            <a:r>
              <a:rPr lang="en-GB" sz="1200" dirty="0">
                <a:solidFill>
                  <a:schemeClr val="bg2">
                    <a:lumMod val="25000"/>
                  </a:schemeClr>
                </a:solidFill>
              </a:rPr>
              <a:t>What happened?</a:t>
            </a:r>
          </a:p>
          <a:p>
            <a:pPr>
              <a:buFont typeface="Wingdings" pitchFamily="2" charset="2"/>
              <a:buChar char="Ø"/>
            </a:pPr>
            <a:r>
              <a:rPr lang="en-GB" sz="1200" dirty="0">
                <a:solidFill>
                  <a:schemeClr val="bg2">
                    <a:lumMod val="25000"/>
                  </a:schemeClr>
                </a:solidFill>
              </a:rPr>
              <a:t> Who was involved ?</a:t>
            </a:r>
          </a:p>
          <a:p>
            <a:pPr>
              <a:buFont typeface="Wingdings" pitchFamily="2" charset="2"/>
              <a:buChar char="Ø"/>
            </a:pPr>
            <a:r>
              <a:rPr lang="en-GB" sz="1200" dirty="0">
                <a:solidFill>
                  <a:schemeClr val="bg2">
                    <a:lumMod val="25000"/>
                  </a:schemeClr>
                </a:solidFill>
              </a:rPr>
              <a:t> Year group? </a:t>
            </a:r>
          </a:p>
          <a:p>
            <a:pPr>
              <a:buFont typeface="Wingdings" pitchFamily="2" charset="2"/>
              <a:buChar char="Ø"/>
            </a:pPr>
            <a:r>
              <a:rPr lang="en-GB" sz="1200" dirty="0">
                <a:solidFill>
                  <a:schemeClr val="bg2">
                    <a:lumMod val="25000"/>
                  </a:schemeClr>
                </a:solidFill>
              </a:rPr>
              <a:t> Family context?</a:t>
            </a:r>
          </a:p>
          <a:p>
            <a:endParaRPr lang="en-GB" baseline="0" dirty="0"/>
          </a:p>
          <a:p>
            <a:r>
              <a:rPr lang="en-GB" b="1" u="none" baseline="0" dirty="0"/>
              <a:t>Identify who may be most vulnerable</a:t>
            </a:r>
          </a:p>
          <a:p>
            <a:endParaRPr lang="en-GB" baseline="0" dirty="0"/>
          </a:p>
          <a:p>
            <a:endParaRPr lang="en-GB" baseline="0" dirty="0"/>
          </a:p>
          <a:p>
            <a:r>
              <a:rPr lang="en-GB" sz="1200" kern="1200" dirty="0">
                <a:solidFill>
                  <a:schemeClr val="tx1"/>
                </a:solidFill>
                <a:latin typeface="+mn-lt"/>
                <a:ea typeface="+mn-ea"/>
                <a:cs typeface="+mn-cs"/>
              </a:rPr>
              <a:t>Request</a:t>
            </a:r>
            <a:r>
              <a:rPr lang="en-GB" sz="1200" kern="1200" baseline="0" dirty="0">
                <a:solidFill>
                  <a:schemeClr val="tx1"/>
                </a:solidFill>
                <a:latin typeface="+mn-lt"/>
                <a:ea typeface="+mn-ea"/>
                <a:cs typeface="+mn-cs"/>
              </a:rPr>
              <a:t> </a:t>
            </a:r>
            <a:r>
              <a:rPr lang="en-GB" sz="1200" kern="1200" dirty="0">
                <a:solidFill>
                  <a:schemeClr val="tx1"/>
                </a:solidFill>
                <a:latin typeface="+mn-lt"/>
                <a:ea typeface="+mn-ea"/>
                <a:cs typeface="+mn-cs"/>
              </a:rPr>
              <a:t>a visit from the Educational Psychology Services Critical Incident Team if you have children that are directly impacted or you have any questions.</a:t>
            </a:r>
          </a:p>
          <a:p>
            <a:endParaRPr lang="en-GB" sz="1200" kern="1200" dirty="0">
              <a:solidFill>
                <a:schemeClr val="tx1"/>
              </a:solidFill>
              <a:latin typeface="+mn-lt"/>
              <a:ea typeface="+mn-ea"/>
              <a:cs typeface="+mn-cs"/>
            </a:endParaRPr>
          </a:p>
          <a:p>
            <a:r>
              <a:rPr lang="en-GB" sz="1200" b="1" u="none" kern="1200" dirty="0">
                <a:solidFill>
                  <a:schemeClr val="tx1"/>
                </a:solidFill>
                <a:latin typeface="+mn-lt"/>
                <a:ea typeface="+mn-ea"/>
                <a:cs typeface="+mn-cs"/>
              </a:rPr>
              <a:t>Identify</a:t>
            </a:r>
            <a:r>
              <a:rPr lang="en-GB" sz="1200" b="1" u="none" kern="1200" baseline="0" dirty="0">
                <a:solidFill>
                  <a:schemeClr val="tx1"/>
                </a:solidFill>
                <a:latin typeface="+mn-lt"/>
                <a:ea typeface="+mn-ea"/>
                <a:cs typeface="+mn-cs"/>
              </a:rPr>
              <a:t> responsibilities in this team</a:t>
            </a:r>
          </a:p>
          <a:p>
            <a:r>
              <a:rPr lang="en-GB" sz="1200" u="none" kern="1200" dirty="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2">
                    <a:lumMod val="25000"/>
                  </a:schemeClr>
                </a:solidFill>
              </a:rPr>
              <a:t>e.g. monitoring social media, </a:t>
            </a:r>
            <a:r>
              <a:rPr lang="en-GB" sz="1200" baseline="0" dirty="0">
                <a:solidFill>
                  <a:schemeClr val="tx1"/>
                </a:solidFill>
              </a:rPr>
              <a:t>w</a:t>
            </a:r>
            <a:r>
              <a:rPr lang="en-GB" baseline="0" dirty="0"/>
              <a:t>ho is going to communicate with children / teaching staff / form tutors / team above </a:t>
            </a:r>
          </a:p>
          <a:p>
            <a:r>
              <a:rPr lang="en-GB" sz="1200" dirty="0">
                <a:solidFill>
                  <a:schemeClr val="bg2">
                    <a:lumMod val="25000"/>
                  </a:schemeClr>
                </a:solidFill>
              </a:rPr>
              <a:t> point of contact for anyone directly impacted by the event.</a:t>
            </a:r>
            <a:endParaRPr lang="en-GB" baseline="0" dirty="0"/>
          </a:p>
          <a:p>
            <a:endParaRPr lang="en-GB" u="sng" baseline="0" dirty="0"/>
          </a:p>
          <a:p>
            <a:endParaRPr lang="en-GB" baseline="0" dirty="0"/>
          </a:p>
          <a:p>
            <a:endParaRPr lang="en-GB" dirty="0"/>
          </a:p>
        </p:txBody>
      </p:sp>
      <p:sp>
        <p:nvSpPr>
          <p:cNvPr id="4" name="Slide Number Placeholder 3"/>
          <p:cNvSpPr>
            <a:spLocks noGrp="1"/>
          </p:cNvSpPr>
          <p:nvPr>
            <p:ph type="sldNum" sz="quarter" idx="10"/>
          </p:nvPr>
        </p:nvSpPr>
        <p:spPr/>
        <p:txBody>
          <a:bodyPr/>
          <a:lstStyle/>
          <a:p>
            <a:fld id="{720263E4-9CCA-4256-B83A-03EC9ABCE57D}" type="slidenum">
              <a:rPr lang="en-GB" smtClean="0"/>
              <a:pPr/>
              <a:t>2</a:t>
            </a:fld>
            <a:endParaRPr lang="en-GB"/>
          </a:p>
        </p:txBody>
      </p:sp>
    </p:spTree>
    <p:extLst>
      <p:ext uri="{BB962C8B-B14F-4D97-AF65-F5344CB8AC3E}">
        <p14:creationId xmlns:p14="http://schemas.microsoft.com/office/powerpoint/2010/main" val="3525400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dirty="0"/>
              <a:t>3 </a:t>
            </a:r>
            <a:r>
              <a:rPr lang="en-GB" sz="1200" b="1" dirty="0" err="1"/>
              <a:t>mins</a:t>
            </a:r>
            <a:r>
              <a:rPr lang="en-GB" sz="1200" b="1" baseline="0" dirty="0"/>
              <a:t> </a:t>
            </a:r>
            <a:endParaRPr lang="en-GB" sz="1200" b="1" dirty="0"/>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t>Try to ensure that </a:t>
            </a:r>
            <a:r>
              <a:rPr lang="en-GB" sz="1200" b="1" u="sng" dirty="0"/>
              <a:t>all</a:t>
            </a:r>
            <a:r>
              <a:rPr lang="en-GB" sz="1200" dirty="0"/>
              <a:t> school staff are present e.g. team meeting/briefing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Scripts – share </a:t>
            </a:r>
            <a:r>
              <a:rPr lang="en-GB" sz="1200" dirty="0"/>
              <a:t>with staff if asking them to communicate news or information to children </a:t>
            </a:r>
            <a:endParaRPr lang="en-GB" baseline="0" dirty="0"/>
          </a:p>
          <a:p>
            <a:endParaRPr lang="en-GB" dirty="0"/>
          </a:p>
        </p:txBody>
      </p:sp>
      <p:sp>
        <p:nvSpPr>
          <p:cNvPr id="4" name="Slide Number Placeholder 3"/>
          <p:cNvSpPr>
            <a:spLocks noGrp="1"/>
          </p:cNvSpPr>
          <p:nvPr>
            <p:ph type="sldNum" sz="quarter" idx="10"/>
          </p:nvPr>
        </p:nvSpPr>
        <p:spPr/>
        <p:txBody>
          <a:bodyPr/>
          <a:lstStyle/>
          <a:p>
            <a:fld id="{720263E4-9CCA-4256-B83A-03EC9ABCE57D}" type="slidenum">
              <a:rPr lang="en-GB" smtClean="0"/>
              <a:pPr/>
              <a:t>3</a:t>
            </a:fld>
            <a:endParaRPr lang="en-GB"/>
          </a:p>
        </p:txBody>
      </p:sp>
    </p:spTree>
    <p:extLst>
      <p:ext uri="{BB962C8B-B14F-4D97-AF65-F5344CB8AC3E}">
        <p14:creationId xmlns:p14="http://schemas.microsoft.com/office/powerpoint/2010/main" val="2689823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a:t>1 min </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r>
              <a:rPr lang="en-GB" dirty="0"/>
              <a:t>If the incident</a:t>
            </a:r>
            <a:r>
              <a:rPr lang="en-GB" baseline="0" dirty="0"/>
              <a:t> involves the death of a child, school should reach out to the family of the child to acknowledge the death and show compassion and care.  A phone call initially, then offer a visit.  Most families really appreciate being reached out to.  It’s great if the Head can make contact.  Suggest two people go on visit, to support each other and ensure important information is recalled</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Check the family is ok with the letter you are sending out.  Judge if you need to share the whole text of the letter with them or just share the key points communicated in the letter.</a:t>
            </a:r>
          </a:p>
        </p:txBody>
      </p:sp>
      <p:sp>
        <p:nvSpPr>
          <p:cNvPr id="4" name="Slide Number Placeholder 3"/>
          <p:cNvSpPr>
            <a:spLocks noGrp="1"/>
          </p:cNvSpPr>
          <p:nvPr>
            <p:ph type="sldNum" sz="quarter" idx="10"/>
          </p:nvPr>
        </p:nvSpPr>
        <p:spPr/>
        <p:txBody>
          <a:bodyPr/>
          <a:lstStyle/>
          <a:p>
            <a:fld id="{720263E4-9CCA-4256-B83A-03EC9ABCE57D}" type="slidenum">
              <a:rPr lang="en-GB" smtClean="0"/>
              <a:pPr/>
              <a:t>4</a:t>
            </a:fld>
            <a:endParaRPr lang="en-GB"/>
          </a:p>
        </p:txBody>
      </p:sp>
    </p:spTree>
    <p:extLst>
      <p:ext uri="{BB962C8B-B14F-4D97-AF65-F5344CB8AC3E}">
        <p14:creationId xmlns:p14="http://schemas.microsoft.com/office/powerpoint/2010/main" val="42590258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a:t>3 </a:t>
            </a:r>
            <a:r>
              <a:rPr lang="en-GB" b="1" dirty="0" err="1"/>
              <a:t>mins</a:t>
            </a:r>
            <a:r>
              <a:rPr lang="en-GB" b="1" dirty="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r>
              <a:rPr lang="en-GB" dirty="0"/>
              <a:t>Some of this repeats what we have said previously about</a:t>
            </a:r>
            <a:r>
              <a:rPr lang="en-GB" baseline="0" dirty="0"/>
              <a:t> communicating to staff</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dirty="0"/>
              <a:t>In the first instances children are best supported by those that know them and love them</a:t>
            </a:r>
          </a:p>
          <a:p>
            <a:pPr marL="0" marR="0" indent="0" algn="l" defTabSz="914400" rtl="0" eaLnBrk="1" fontAlgn="auto" latinLnBrk="0" hangingPunct="1">
              <a:lnSpc>
                <a:spcPct val="100000"/>
              </a:lnSpc>
              <a:spcBef>
                <a:spcPts val="0"/>
              </a:spcBef>
              <a:spcAft>
                <a:spcPts val="0"/>
              </a:spcAft>
              <a:buClrTx/>
              <a:buSzTx/>
              <a:buFontTx/>
              <a:buNone/>
              <a:tabLst/>
              <a:defRPr/>
            </a:pPr>
            <a:br>
              <a:rPr lang="en-GB" dirty="0"/>
            </a:br>
            <a:r>
              <a:rPr lang="en-GB" dirty="0"/>
              <a:t>Just</a:t>
            </a:r>
            <a:r>
              <a:rPr lang="en-GB" baseline="0" dirty="0"/>
              <a:t> as we noted in the Communicating with Staff slide, it is important to keep school routines in place, it is vital that parents keep home routines in place as well. One of the findings that came out of </a:t>
            </a:r>
            <a:r>
              <a:rPr lang="en-GB" baseline="0" dirty="0" err="1"/>
              <a:t>Dunblane</a:t>
            </a:r>
            <a:r>
              <a:rPr lang="en-GB" baseline="0" dirty="0"/>
              <a:t> – those families who kept up routine and expectations of behaviour- those children recovered quicker. </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Show handout of how to support children after frightening events.</a:t>
            </a:r>
            <a:endParaRPr lang="en-GB" dirty="0"/>
          </a:p>
          <a:p>
            <a:endParaRPr lang="en-GB" dirty="0"/>
          </a:p>
        </p:txBody>
      </p:sp>
      <p:sp>
        <p:nvSpPr>
          <p:cNvPr id="4" name="Slide Number Placeholder 3"/>
          <p:cNvSpPr>
            <a:spLocks noGrp="1"/>
          </p:cNvSpPr>
          <p:nvPr>
            <p:ph type="sldNum" sz="quarter" idx="10"/>
          </p:nvPr>
        </p:nvSpPr>
        <p:spPr/>
        <p:txBody>
          <a:bodyPr/>
          <a:lstStyle/>
          <a:p>
            <a:fld id="{720263E4-9CCA-4256-B83A-03EC9ABCE57D}" type="slidenum">
              <a:rPr lang="en-GB" smtClean="0"/>
              <a:pPr/>
              <a:t>5</a:t>
            </a:fld>
            <a:endParaRPr lang="en-GB"/>
          </a:p>
        </p:txBody>
      </p:sp>
    </p:spTree>
    <p:extLst>
      <p:ext uri="{BB962C8B-B14F-4D97-AF65-F5344CB8AC3E}">
        <p14:creationId xmlns:p14="http://schemas.microsoft.com/office/powerpoint/2010/main" val="42590258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u="none" kern="1200" dirty="0">
                <a:solidFill>
                  <a:schemeClr val="tx1"/>
                </a:solidFill>
                <a:latin typeface="+mn-lt"/>
                <a:ea typeface="+mn-ea"/>
                <a:cs typeface="+mn-cs"/>
              </a:rPr>
              <a:t>3 </a:t>
            </a:r>
            <a:r>
              <a:rPr lang="en-GB" sz="1200" b="1" u="none" kern="1200" dirty="0" err="1">
                <a:solidFill>
                  <a:schemeClr val="tx1"/>
                </a:solidFill>
                <a:latin typeface="+mn-lt"/>
                <a:ea typeface="+mn-ea"/>
                <a:cs typeface="+mn-cs"/>
              </a:rPr>
              <a:t>mins</a:t>
            </a:r>
            <a:r>
              <a:rPr lang="en-GB" sz="1200" b="1" u="none" kern="1200" dirty="0">
                <a:solidFill>
                  <a:schemeClr val="tx1"/>
                </a:solidFill>
                <a:latin typeface="+mn-lt"/>
                <a:ea typeface="+mn-ea"/>
                <a:cs typeface="+mn-cs"/>
              </a:rPr>
              <a:t> </a:t>
            </a:r>
          </a:p>
          <a:p>
            <a:endParaRPr lang="en-GB" sz="1200" b="1" u="sng" kern="1200" dirty="0">
              <a:solidFill>
                <a:schemeClr val="tx1"/>
              </a:solidFill>
              <a:latin typeface="+mn-lt"/>
              <a:ea typeface="+mn-ea"/>
              <a:cs typeface="+mn-cs"/>
            </a:endParaRPr>
          </a:p>
          <a:p>
            <a:r>
              <a:rPr lang="en-GB" sz="1200" b="1" u="none" kern="1200" dirty="0">
                <a:solidFill>
                  <a:schemeClr val="tx1"/>
                </a:solidFill>
                <a:latin typeface="+mn-lt"/>
                <a:ea typeface="+mn-ea"/>
                <a:cs typeface="+mn-cs"/>
              </a:rPr>
              <a:t>Talk using words children</a:t>
            </a:r>
            <a:r>
              <a:rPr lang="en-GB" sz="1200" b="1" u="none" kern="1200" baseline="0" dirty="0">
                <a:solidFill>
                  <a:schemeClr val="tx1"/>
                </a:solidFill>
                <a:latin typeface="+mn-lt"/>
                <a:ea typeface="+mn-ea"/>
                <a:cs typeface="+mn-cs"/>
              </a:rPr>
              <a:t> understand – </a:t>
            </a:r>
            <a:r>
              <a:rPr lang="en-GB" sz="1200" b="0" u="none" kern="1200" baseline="0" dirty="0">
                <a:solidFill>
                  <a:schemeClr val="tx1"/>
                </a:solidFill>
                <a:latin typeface="+mn-lt"/>
                <a:ea typeface="+mn-ea"/>
                <a:cs typeface="+mn-cs"/>
              </a:rPr>
              <a:t>e.g. “I’m so sorry that your friend Noah has died. That must be very upsetting.”</a:t>
            </a:r>
            <a:endParaRPr lang="en-GB" sz="1200" b="1" u="sng" kern="1200" baseline="0" dirty="0">
              <a:solidFill>
                <a:schemeClr val="tx1"/>
              </a:solidFill>
              <a:latin typeface="+mn-lt"/>
              <a:ea typeface="+mn-ea"/>
              <a:cs typeface="+mn-cs"/>
            </a:endParaRPr>
          </a:p>
          <a:p>
            <a:endParaRPr lang="en-GB" sz="1200" b="1" u="sng" kern="1200" baseline="0" dirty="0">
              <a:solidFill>
                <a:schemeClr val="tx1"/>
              </a:solidFill>
              <a:latin typeface="+mn-lt"/>
              <a:ea typeface="+mn-ea"/>
              <a:cs typeface="+mn-cs"/>
            </a:endParaRPr>
          </a:p>
          <a:p>
            <a:r>
              <a:rPr lang="en-GB" sz="1200" b="1" u="none" kern="1200" baseline="0" dirty="0">
                <a:solidFill>
                  <a:schemeClr val="tx1"/>
                </a:solidFill>
                <a:latin typeface="+mn-lt"/>
                <a:ea typeface="+mn-ea"/>
                <a:cs typeface="+mn-cs"/>
              </a:rPr>
              <a:t>Answer questions as honestly as you can</a:t>
            </a:r>
          </a:p>
          <a:p>
            <a:endParaRPr lang="en-GB" sz="1200" b="1" u="sng" kern="1200" baseline="0" dirty="0">
              <a:solidFill>
                <a:schemeClr val="tx1"/>
              </a:solidFill>
              <a:latin typeface="+mn-lt"/>
              <a:ea typeface="+mn-ea"/>
              <a:cs typeface="+mn-cs"/>
            </a:endParaRPr>
          </a:p>
          <a:p>
            <a:r>
              <a:rPr lang="en-GB" dirty="0"/>
              <a:t>Children cannot be totally protected so they need to know they can ask you about it.</a:t>
            </a:r>
            <a:r>
              <a:rPr lang="en-GB" baseline="0" dirty="0"/>
              <a:t> </a:t>
            </a:r>
            <a:r>
              <a:rPr lang="en-GB" dirty="0"/>
              <a:t>Taboo subjects create anxiety in child as they will get their information from unreliable sources such as other children.</a:t>
            </a:r>
            <a:r>
              <a:rPr lang="en-GB" baseline="0" dirty="0"/>
              <a:t> </a:t>
            </a:r>
            <a:r>
              <a:rPr lang="en-GB" dirty="0"/>
              <a:t>However do not allow children to watch graphic images, particularly repeatedly</a:t>
            </a:r>
          </a:p>
          <a:p>
            <a:r>
              <a:rPr lang="en-GB" sz="1200" b="1" u="sng" kern="1200" baseline="0" dirty="0">
                <a:solidFill>
                  <a:schemeClr val="tx1"/>
                </a:solidFill>
                <a:latin typeface="+mn-lt"/>
                <a:ea typeface="+mn-ea"/>
                <a:cs typeface="+mn-cs"/>
              </a:rPr>
              <a:t> </a:t>
            </a:r>
          </a:p>
          <a:p>
            <a:r>
              <a:rPr lang="en-GB" sz="1200" b="1" u="none" kern="1200" baseline="0" dirty="0">
                <a:solidFill>
                  <a:schemeClr val="tx1"/>
                </a:solidFill>
                <a:latin typeface="+mn-lt"/>
                <a:ea typeface="+mn-ea"/>
                <a:cs typeface="+mn-cs"/>
              </a:rPr>
              <a:t>Follow their lead </a:t>
            </a:r>
            <a:r>
              <a:rPr lang="en-GB" sz="1200" u="none" dirty="0"/>
              <a:t> </a:t>
            </a:r>
            <a:r>
              <a:rPr lang="en-GB" sz="1200" dirty="0"/>
              <a:t>if they need to talk let them; if not, respect that too. If they are ready to ask the question they are ready to hear the answer</a:t>
            </a:r>
            <a:endParaRPr lang="en-GB" sz="1200" b="1" u="sng" kern="1200" baseline="0" dirty="0">
              <a:solidFill>
                <a:schemeClr val="tx1"/>
              </a:solidFill>
              <a:latin typeface="+mn-lt"/>
              <a:ea typeface="+mn-ea"/>
              <a:cs typeface="+mn-cs"/>
            </a:endParaRPr>
          </a:p>
          <a:p>
            <a:endParaRPr lang="en-GB" sz="1200" b="1" u="sng" kern="1200" baseline="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latin typeface="+mn-lt"/>
                <a:ea typeface="+mn-ea"/>
                <a:cs typeface="+mn-cs"/>
              </a:rPr>
              <a:t>Some children will want to talk about what they have seen and heard. It is important that children are allowed to ask questions and talk. Adults need to be honest about the situation as they are likely to be hearing about it in the media. It is helpful to give messages of safety </a:t>
            </a:r>
            <a:r>
              <a:rPr lang="en-GB" sz="1200" kern="1200" dirty="0" err="1">
                <a:solidFill>
                  <a:schemeClr val="tx1"/>
                </a:solidFill>
                <a:latin typeface="+mn-lt"/>
                <a:ea typeface="+mn-ea"/>
                <a:cs typeface="+mn-cs"/>
              </a:rPr>
              <a:t>eg</a:t>
            </a:r>
            <a:r>
              <a:rPr lang="en-GB" sz="1200" kern="1200" dirty="0">
                <a:solidFill>
                  <a:schemeClr val="tx1"/>
                </a:solidFill>
                <a:latin typeface="+mn-lt"/>
                <a:ea typeface="+mn-ea"/>
                <a:cs typeface="+mn-cs"/>
              </a:rPr>
              <a:t>. Nobody is allowed in school that we don’t know and the police are working hard to keep everyone safe.</a:t>
            </a:r>
          </a:p>
          <a:p>
            <a:endParaRPr lang="en-GB" sz="1200" b="1" u="sng" kern="1200" baseline="0" dirty="0">
              <a:solidFill>
                <a:schemeClr val="tx1"/>
              </a:solidFill>
              <a:latin typeface="+mn-lt"/>
              <a:ea typeface="+mn-ea"/>
              <a:cs typeface="+mn-cs"/>
            </a:endParaRPr>
          </a:p>
          <a:p>
            <a:r>
              <a:rPr lang="en-GB" sz="1200" b="1" u="none" kern="1200" baseline="0" dirty="0">
                <a:solidFill>
                  <a:schemeClr val="tx1"/>
                </a:solidFill>
                <a:latin typeface="+mn-lt"/>
                <a:ea typeface="+mn-ea"/>
                <a:cs typeface="+mn-cs"/>
              </a:rPr>
              <a:t>Acknowledge their feelings  - </a:t>
            </a:r>
            <a:r>
              <a:rPr lang="en-GB" sz="1200" dirty="0"/>
              <a:t>– all feelings are okay. Don’t be afraid to show children how </a:t>
            </a:r>
            <a:r>
              <a:rPr lang="en-GB" sz="1200" u="sng" dirty="0"/>
              <a:t>you</a:t>
            </a:r>
            <a:r>
              <a:rPr lang="en-GB" sz="1200" dirty="0"/>
              <a:t> are feeling.</a:t>
            </a:r>
            <a:endParaRPr lang="en-GB" sz="1200" b="1" u="sng" kern="1200" baseline="0" dirty="0">
              <a:solidFill>
                <a:schemeClr val="tx1"/>
              </a:solidFill>
              <a:latin typeface="+mn-lt"/>
              <a:ea typeface="+mn-ea"/>
              <a:cs typeface="+mn-cs"/>
            </a:endParaRPr>
          </a:p>
          <a:p>
            <a:endParaRPr lang="en-GB" sz="1200" b="1" u="sng" kern="1200" baseline="0" dirty="0">
              <a:solidFill>
                <a:schemeClr val="tx1"/>
              </a:solidFill>
              <a:latin typeface="+mn-lt"/>
              <a:ea typeface="+mn-ea"/>
              <a:cs typeface="+mn-cs"/>
            </a:endParaRPr>
          </a:p>
          <a:p>
            <a:r>
              <a:rPr lang="en-GB" sz="1200" kern="1200" dirty="0">
                <a:solidFill>
                  <a:schemeClr val="tx1"/>
                </a:solidFill>
                <a:latin typeface="+mn-lt"/>
                <a:ea typeface="+mn-ea"/>
                <a:cs typeface="+mn-cs"/>
              </a:rPr>
              <a:t>In situations like this one it is important that we give out key messages of solidarity to children and staff and that we don’t allow perpetrators to divide communities. </a:t>
            </a:r>
          </a:p>
          <a:p>
            <a:r>
              <a:rPr lang="en-GB" sz="1200" kern="1200" dirty="0">
                <a:solidFill>
                  <a:schemeClr val="tx1"/>
                </a:solidFill>
                <a:latin typeface="+mn-lt"/>
                <a:ea typeface="+mn-ea"/>
                <a:cs typeface="+mn-cs"/>
              </a:rPr>
              <a:t> </a:t>
            </a:r>
          </a:p>
          <a:p>
            <a:r>
              <a:rPr lang="en-GB" sz="1200" kern="1200" dirty="0">
                <a:solidFill>
                  <a:schemeClr val="tx1"/>
                </a:solidFill>
                <a:latin typeface="+mn-lt"/>
                <a:ea typeface="+mn-ea"/>
                <a:cs typeface="+mn-cs"/>
              </a:rPr>
              <a:t>Leaders need to instil hope and growth in their school community and a coming together of different groups.</a:t>
            </a:r>
          </a:p>
          <a:p>
            <a:endParaRPr lang="en-GB" dirty="0"/>
          </a:p>
          <a:p>
            <a:r>
              <a:rPr lang="en-GB" dirty="0"/>
              <a:t>Some adults may find it difficul</a:t>
            </a:r>
            <a:r>
              <a:rPr lang="en-GB" baseline="0" dirty="0"/>
              <a:t>t to talk to children about …. Use adults who are available. </a:t>
            </a:r>
            <a:endParaRPr lang="en-GB" dirty="0"/>
          </a:p>
          <a:p>
            <a:endParaRPr lang="en-GB" dirty="0"/>
          </a:p>
        </p:txBody>
      </p:sp>
      <p:sp>
        <p:nvSpPr>
          <p:cNvPr id="4" name="Slide Number Placeholder 3"/>
          <p:cNvSpPr>
            <a:spLocks noGrp="1"/>
          </p:cNvSpPr>
          <p:nvPr>
            <p:ph type="sldNum" sz="quarter" idx="10"/>
          </p:nvPr>
        </p:nvSpPr>
        <p:spPr/>
        <p:txBody>
          <a:bodyPr/>
          <a:lstStyle/>
          <a:p>
            <a:fld id="{720263E4-9CCA-4256-B83A-03EC9ABCE57D}" type="slidenum">
              <a:rPr lang="en-GB" smtClean="0"/>
              <a:pPr/>
              <a:t>6</a:t>
            </a:fld>
            <a:endParaRPr lang="en-GB"/>
          </a:p>
        </p:txBody>
      </p:sp>
    </p:spTree>
    <p:extLst>
      <p:ext uri="{BB962C8B-B14F-4D97-AF65-F5344CB8AC3E}">
        <p14:creationId xmlns:p14="http://schemas.microsoft.com/office/powerpoint/2010/main" val="4259025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t>2</a:t>
            </a:r>
            <a:r>
              <a:rPr lang="en-GB" sz="1200" b="1" baseline="0" dirty="0"/>
              <a:t> </a:t>
            </a:r>
            <a:r>
              <a:rPr lang="en-GB" sz="1200" b="1" baseline="0" dirty="0" err="1"/>
              <a:t>mins</a:t>
            </a:r>
            <a:r>
              <a:rPr lang="en-GB" sz="1200" b="1" baseline="0" dirty="0"/>
              <a:t> </a:t>
            </a:r>
            <a:endParaRPr lang="en-GB" sz="1200" b="1" dirty="0"/>
          </a:p>
          <a:p>
            <a:endParaRPr lang="en-GB" sz="1200" dirty="0"/>
          </a:p>
          <a:p>
            <a:r>
              <a:rPr lang="en-GB" sz="1200" dirty="0"/>
              <a:t>Language: the other children in their group, specifically as to how to be kind and supportive. It may help to think through the particular words or phrases children might use.</a:t>
            </a:r>
            <a:br>
              <a:rPr lang="en-GB" sz="1200" dirty="0"/>
            </a:br>
            <a:r>
              <a:rPr lang="en-GB" sz="1200" dirty="0"/>
              <a:t>- (for example some children will find playing and drawing  easier than talking).</a:t>
            </a:r>
            <a:endParaRPr lang="en-GB" dirty="0"/>
          </a:p>
        </p:txBody>
      </p:sp>
      <p:sp>
        <p:nvSpPr>
          <p:cNvPr id="4" name="Slide Number Placeholder 3"/>
          <p:cNvSpPr>
            <a:spLocks noGrp="1"/>
          </p:cNvSpPr>
          <p:nvPr>
            <p:ph type="sldNum" sz="quarter" idx="10"/>
          </p:nvPr>
        </p:nvSpPr>
        <p:spPr/>
        <p:txBody>
          <a:bodyPr/>
          <a:lstStyle/>
          <a:p>
            <a:fld id="{720263E4-9CCA-4256-B83A-03EC9ABCE57D}" type="slidenum">
              <a:rPr lang="en-GB" smtClean="0"/>
              <a:pPr/>
              <a:t>7</a:t>
            </a:fld>
            <a:endParaRPr lang="en-GB"/>
          </a:p>
        </p:txBody>
      </p:sp>
    </p:spTree>
    <p:extLst>
      <p:ext uri="{BB962C8B-B14F-4D97-AF65-F5344CB8AC3E}">
        <p14:creationId xmlns:p14="http://schemas.microsoft.com/office/powerpoint/2010/main" val="42590258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latin typeface="+mn-lt"/>
                <a:ea typeface="+mn-ea"/>
                <a:cs typeface="+mn-cs"/>
              </a:rPr>
              <a:t>10 </a:t>
            </a:r>
            <a:r>
              <a:rPr lang="en-US" sz="1200" b="1" kern="1200" dirty="0" err="1">
                <a:solidFill>
                  <a:schemeClr val="tx1"/>
                </a:solidFill>
                <a:latin typeface="+mn-lt"/>
                <a:ea typeface="+mn-ea"/>
                <a:cs typeface="+mn-cs"/>
              </a:rPr>
              <a:t>mins</a:t>
            </a:r>
            <a:endParaRPr lang="en-US" sz="1200" b="1" kern="1200" dirty="0">
              <a:solidFill>
                <a:schemeClr val="tx1"/>
              </a:solidFill>
              <a:latin typeface="+mn-lt"/>
              <a:ea typeface="+mn-ea"/>
              <a:cs typeface="+mn-cs"/>
            </a:endParaRPr>
          </a:p>
          <a:p>
            <a:endParaRPr lang="en-US" sz="1200" b="1" kern="1200" dirty="0">
              <a:solidFill>
                <a:schemeClr val="tx1"/>
              </a:solidFill>
              <a:latin typeface="+mn-lt"/>
              <a:ea typeface="+mn-ea"/>
              <a:cs typeface="+mn-cs"/>
            </a:endParaRPr>
          </a:p>
          <a:p>
            <a:r>
              <a:rPr lang="en-US" sz="1200" b="0" kern="1200" dirty="0">
                <a:solidFill>
                  <a:schemeClr val="tx1"/>
                </a:solidFill>
                <a:latin typeface="+mn-lt"/>
                <a:ea typeface="+mn-ea"/>
                <a:cs typeface="+mn-cs"/>
              </a:rPr>
              <a:t>Go back to the Activity earlier when you shared a Critical Incident you had responded to in the past.  Imagine a question a parent might</a:t>
            </a:r>
            <a:r>
              <a:rPr lang="en-US" sz="1200" b="0" kern="1200" baseline="0" dirty="0">
                <a:solidFill>
                  <a:schemeClr val="tx1"/>
                </a:solidFill>
                <a:latin typeface="+mn-lt"/>
                <a:ea typeface="+mn-ea"/>
                <a:cs typeface="+mn-cs"/>
              </a:rPr>
              <a:t> ask and a question a child might ask following this kind of incident.  Then, with your partner work out what you would say in answer to each question.</a:t>
            </a:r>
            <a:endParaRPr lang="en-US" sz="1200" b="0" kern="1200" dirty="0">
              <a:solidFill>
                <a:schemeClr val="tx1"/>
              </a:solidFill>
              <a:latin typeface="+mn-lt"/>
              <a:ea typeface="+mn-ea"/>
              <a:cs typeface="+mn-cs"/>
            </a:endParaRPr>
          </a:p>
          <a:p>
            <a:endParaRPr lang="en-US" sz="1200" b="1" kern="1200" dirty="0">
              <a:solidFill>
                <a:schemeClr val="tx1"/>
              </a:solidFill>
              <a:latin typeface="+mn-lt"/>
              <a:ea typeface="+mn-ea"/>
              <a:cs typeface="+mn-cs"/>
            </a:endParaRP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Resources:</a:t>
            </a: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Educational Psychology</a:t>
            </a:r>
            <a:r>
              <a:rPr lang="en-US" sz="1200" b="1" kern="1200" baseline="0" dirty="0">
                <a:solidFill>
                  <a:schemeClr val="tx1"/>
                </a:solidFill>
                <a:latin typeface="+mn-lt"/>
                <a:ea typeface="+mn-ea"/>
                <a:cs typeface="+mn-cs"/>
              </a:rPr>
              <a:t> Services</a:t>
            </a:r>
          </a:p>
          <a:p>
            <a:r>
              <a:rPr lang="en-US" sz="1200" b="1" kern="1200" baseline="0" dirty="0">
                <a:solidFill>
                  <a:schemeClr val="tx1"/>
                </a:solidFill>
                <a:latin typeface="+mn-lt"/>
                <a:ea typeface="+mn-ea"/>
                <a:cs typeface="+mn-cs"/>
              </a:rPr>
              <a:t>North West</a:t>
            </a:r>
            <a:endParaRPr lang="en-US" sz="1200" b="1" kern="1200" dirty="0">
              <a:solidFill>
                <a:schemeClr val="tx1"/>
              </a:solidFill>
              <a:latin typeface="+mn-lt"/>
              <a:ea typeface="+mn-ea"/>
              <a:cs typeface="+mn-cs"/>
            </a:endParaRPr>
          </a:p>
          <a:p>
            <a:endParaRPr lang="en-US" sz="1200" b="1" kern="1200" dirty="0">
              <a:solidFill>
                <a:schemeClr val="tx1"/>
              </a:solidFill>
              <a:latin typeface="+mn-lt"/>
              <a:ea typeface="+mn-ea"/>
              <a:cs typeface="+mn-cs"/>
            </a:endParaRPr>
          </a:p>
          <a:p>
            <a:r>
              <a:rPr lang="en-US" sz="1200" b="1" kern="1200" dirty="0">
                <a:solidFill>
                  <a:schemeClr val="tx1"/>
                </a:solidFill>
                <a:latin typeface="+mn-lt"/>
                <a:ea typeface="+mn-ea"/>
                <a:cs typeface="+mn-cs"/>
              </a:rPr>
              <a:t>Winston’s Wish </a:t>
            </a:r>
            <a:endParaRPr lang="en-GB" sz="1200" kern="1200" dirty="0">
              <a:solidFill>
                <a:schemeClr val="tx1"/>
              </a:solidFill>
              <a:latin typeface="+mn-lt"/>
              <a:ea typeface="+mn-ea"/>
              <a:cs typeface="+mn-cs"/>
            </a:endParaRPr>
          </a:p>
          <a:p>
            <a:r>
              <a:rPr lang="en-US" sz="1200" kern="1200" dirty="0">
                <a:solidFill>
                  <a:schemeClr val="tx1"/>
                </a:solidFill>
                <a:latin typeface="+mn-lt"/>
                <a:ea typeface="+mn-ea"/>
                <a:cs typeface="+mn-cs"/>
              </a:rPr>
              <a:t>Guidance, support and information for anyone caring for a bereaved child. Winston’s Wish also offers particular support to those bereaved through murder or manslaughter</a:t>
            </a:r>
            <a:br>
              <a:rPr lang="en-US" sz="1200" kern="1200" dirty="0">
                <a:solidFill>
                  <a:schemeClr val="tx1"/>
                </a:solidFill>
                <a:latin typeface="+mn-lt"/>
                <a:ea typeface="+mn-ea"/>
                <a:cs typeface="+mn-cs"/>
              </a:rPr>
            </a:br>
            <a:r>
              <a:rPr lang="en-US" sz="1200" kern="1200" dirty="0">
                <a:solidFill>
                  <a:schemeClr val="tx1"/>
                </a:solidFill>
                <a:latin typeface="+mn-lt"/>
                <a:ea typeface="+mn-ea"/>
                <a:cs typeface="+mn-cs"/>
              </a:rPr>
              <a:t>Helpline: 08088 020 021 – open Monday to Friday, 9am to 5pm</a:t>
            </a:r>
            <a:br>
              <a:rPr lang="en-US" sz="1200" kern="1200" dirty="0">
                <a:solidFill>
                  <a:schemeClr val="tx1"/>
                </a:solidFill>
                <a:latin typeface="+mn-lt"/>
                <a:ea typeface="+mn-ea"/>
                <a:cs typeface="+mn-cs"/>
              </a:rPr>
            </a:br>
            <a:r>
              <a:rPr lang="en-US" sz="1200" kern="1200" dirty="0">
                <a:solidFill>
                  <a:schemeClr val="tx1"/>
                </a:solidFill>
                <a:latin typeface="+mn-lt"/>
                <a:ea typeface="+mn-ea"/>
                <a:cs typeface="+mn-cs"/>
              </a:rPr>
              <a:t>E-mail: </a:t>
            </a:r>
            <a:r>
              <a:rPr lang="en-US" sz="1200" u="none" strike="noStrike" kern="1200" dirty="0">
                <a:solidFill>
                  <a:schemeClr val="tx1"/>
                </a:solidFill>
                <a:latin typeface="+mn-lt"/>
                <a:ea typeface="+mn-ea"/>
                <a:cs typeface="+mn-cs"/>
                <a:hlinkClick r:id="rId3"/>
              </a:rPr>
              <a:t>info@winstonswish.org.uk</a:t>
            </a:r>
            <a:br>
              <a:rPr lang="en-US" sz="1200" kern="1200" dirty="0">
                <a:solidFill>
                  <a:schemeClr val="tx1"/>
                </a:solidFill>
                <a:latin typeface="+mn-lt"/>
                <a:ea typeface="+mn-ea"/>
                <a:cs typeface="+mn-cs"/>
              </a:rPr>
            </a:br>
            <a:r>
              <a:rPr lang="en-US" sz="1200" u="none" strike="noStrike" kern="1200" dirty="0">
                <a:solidFill>
                  <a:schemeClr val="tx1"/>
                </a:solidFill>
                <a:latin typeface="+mn-lt"/>
                <a:ea typeface="+mn-ea"/>
                <a:cs typeface="+mn-cs"/>
                <a:hlinkClick r:id="rId4"/>
              </a:rPr>
              <a:t>www.winstonswish.org.uk</a:t>
            </a:r>
            <a:endParaRPr lang="en-GB" sz="1200" kern="1200" dirty="0">
              <a:solidFill>
                <a:schemeClr val="tx1"/>
              </a:solidFill>
              <a:latin typeface="+mn-lt"/>
              <a:ea typeface="+mn-ea"/>
              <a:cs typeface="+mn-cs"/>
            </a:endParaRPr>
          </a:p>
          <a:p>
            <a:r>
              <a:rPr lang="en-US" sz="1200" kern="1200" dirty="0">
                <a:solidFill>
                  <a:schemeClr val="tx1"/>
                </a:solidFill>
                <a:latin typeface="+mn-lt"/>
                <a:ea typeface="+mn-ea"/>
                <a:cs typeface="+mn-cs"/>
              </a:rPr>
              <a:t> </a:t>
            </a:r>
            <a:endParaRPr lang="en-GB"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Child Bereavement UK</a:t>
            </a:r>
            <a:endParaRPr lang="en-GB" sz="1200" kern="1200" dirty="0">
              <a:solidFill>
                <a:schemeClr val="tx1"/>
              </a:solidFill>
              <a:latin typeface="+mn-lt"/>
              <a:ea typeface="+mn-ea"/>
              <a:cs typeface="+mn-cs"/>
            </a:endParaRPr>
          </a:p>
          <a:p>
            <a:r>
              <a:rPr lang="en-US" sz="1200" kern="1200" dirty="0">
                <a:solidFill>
                  <a:schemeClr val="tx1"/>
                </a:solidFill>
                <a:latin typeface="+mn-lt"/>
                <a:ea typeface="+mn-ea"/>
                <a:cs typeface="+mn-cs"/>
              </a:rPr>
              <a:t>Guidance, support and information for anyone caring for a bereaved child</a:t>
            </a:r>
            <a:endParaRPr lang="en-GB" sz="1200" kern="1200" dirty="0">
              <a:solidFill>
                <a:schemeClr val="tx1"/>
              </a:solidFill>
              <a:latin typeface="+mn-lt"/>
              <a:ea typeface="+mn-ea"/>
              <a:cs typeface="+mn-cs"/>
            </a:endParaRPr>
          </a:p>
          <a:p>
            <a:r>
              <a:rPr lang="en-US" sz="1200" kern="1200" dirty="0">
                <a:solidFill>
                  <a:schemeClr val="tx1"/>
                </a:solidFill>
                <a:latin typeface="+mn-lt"/>
                <a:ea typeface="+mn-ea"/>
                <a:cs typeface="+mn-cs"/>
              </a:rPr>
              <a:t>Helpline: 0800 02 888 40 – open Monday to Friday, 9am to 5pm</a:t>
            </a:r>
            <a:endParaRPr lang="en-GB" sz="1200" kern="1200" dirty="0">
              <a:solidFill>
                <a:schemeClr val="tx1"/>
              </a:solidFill>
              <a:latin typeface="+mn-lt"/>
              <a:ea typeface="+mn-ea"/>
              <a:cs typeface="+mn-cs"/>
            </a:endParaRPr>
          </a:p>
          <a:p>
            <a:r>
              <a:rPr lang="en-US" sz="1200" kern="1200" dirty="0">
                <a:solidFill>
                  <a:schemeClr val="tx1"/>
                </a:solidFill>
                <a:latin typeface="+mn-lt"/>
                <a:ea typeface="+mn-ea"/>
                <a:cs typeface="+mn-cs"/>
              </a:rPr>
              <a:t>Email: info@childbereavement.org.uk</a:t>
            </a:r>
            <a:endParaRPr lang="en-GB" sz="1200" kern="1200" dirty="0">
              <a:solidFill>
                <a:schemeClr val="tx1"/>
              </a:solidFill>
              <a:latin typeface="+mn-lt"/>
              <a:ea typeface="+mn-ea"/>
              <a:cs typeface="+mn-cs"/>
            </a:endParaRPr>
          </a:p>
          <a:p>
            <a:r>
              <a:rPr lang="en-US" sz="1200" kern="1200" dirty="0">
                <a:solidFill>
                  <a:schemeClr val="tx1"/>
                </a:solidFill>
                <a:latin typeface="+mn-lt"/>
                <a:ea typeface="+mn-ea"/>
                <a:cs typeface="+mn-cs"/>
              </a:rPr>
              <a:t>www.childbereavement.org.uk</a:t>
            </a:r>
            <a:endParaRPr lang="en-GB" sz="1200" kern="1200" dirty="0">
              <a:solidFill>
                <a:schemeClr val="tx1"/>
              </a:solidFill>
              <a:latin typeface="+mn-lt"/>
              <a:ea typeface="+mn-ea"/>
              <a:cs typeface="+mn-cs"/>
            </a:endParaRPr>
          </a:p>
          <a:p>
            <a:r>
              <a:rPr lang="en-US" sz="1200" kern="1200" dirty="0">
                <a:solidFill>
                  <a:schemeClr val="tx1"/>
                </a:solidFill>
                <a:latin typeface="+mn-lt"/>
                <a:ea typeface="+mn-ea"/>
                <a:cs typeface="+mn-cs"/>
              </a:rPr>
              <a:t> </a:t>
            </a:r>
            <a:endParaRPr lang="en-GB"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Cruse</a:t>
            </a:r>
            <a:endParaRPr lang="en-GB" sz="1200" kern="1200" dirty="0">
              <a:solidFill>
                <a:schemeClr val="tx1"/>
              </a:solidFill>
              <a:latin typeface="+mn-lt"/>
              <a:ea typeface="+mn-ea"/>
              <a:cs typeface="+mn-cs"/>
            </a:endParaRPr>
          </a:p>
          <a:p>
            <a:r>
              <a:rPr lang="en-US" sz="1200" kern="1200" dirty="0">
                <a:solidFill>
                  <a:schemeClr val="tx1"/>
                </a:solidFill>
                <a:latin typeface="+mn-lt"/>
                <a:ea typeface="+mn-ea"/>
                <a:cs typeface="+mn-cs"/>
              </a:rPr>
              <a:t>Support for the bereaved, including a network of local groups</a:t>
            </a:r>
            <a:endParaRPr lang="en-GB" sz="1200" kern="1200" dirty="0">
              <a:solidFill>
                <a:schemeClr val="tx1"/>
              </a:solidFill>
              <a:latin typeface="+mn-lt"/>
              <a:ea typeface="+mn-ea"/>
              <a:cs typeface="+mn-cs"/>
            </a:endParaRPr>
          </a:p>
          <a:p>
            <a:r>
              <a:rPr lang="en-US" sz="1200" kern="1200" dirty="0">
                <a:solidFill>
                  <a:schemeClr val="tx1"/>
                </a:solidFill>
                <a:latin typeface="+mn-lt"/>
                <a:ea typeface="+mn-ea"/>
                <a:cs typeface="+mn-cs"/>
              </a:rPr>
              <a:t>0844 477 9400 – open Monday to Friday, 9.30am to 5pm</a:t>
            </a:r>
            <a:endParaRPr lang="en-GB" sz="1200" kern="1200" dirty="0">
              <a:solidFill>
                <a:schemeClr val="tx1"/>
              </a:solidFill>
              <a:latin typeface="+mn-lt"/>
              <a:ea typeface="+mn-ea"/>
              <a:cs typeface="+mn-cs"/>
            </a:endParaRPr>
          </a:p>
          <a:p>
            <a:r>
              <a:rPr lang="en-US" sz="1200" kern="1200" dirty="0">
                <a:solidFill>
                  <a:schemeClr val="tx1"/>
                </a:solidFill>
                <a:latin typeface="+mn-lt"/>
                <a:ea typeface="+mn-ea"/>
                <a:cs typeface="+mn-cs"/>
              </a:rPr>
              <a:t>Email: helpline@cruse.org.uk</a:t>
            </a:r>
            <a:endParaRPr lang="en-GB" sz="1200" kern="1200" dirty="0">
              <a:solidFill>
                <a:schemeClr val="tx1"/>
              </a:solidFill>
              <a:latin typeface="+mn-lt"/>
              <a:ea typeface="+mn-ea"/>
              <a:cs typeface="+mn-cs"/>
            </a:endParaRPr>
          </a:p>
          <a:p>
            <a:r>
              <a:rPr lang="en-US" sz="1200" kern="1200" dirty="0">
                <a:solidFill>
                  <a:schemeClr val="tx1"/>
                </a:solidFill>
                <a:latin typeface="+mn-lt"/>
                <a:ea typeface="+mn-ea"/>
                <a:cs typeface="+mn-cs"/>
              </a:rPr>
              <a:t>www.cruse.org.uk</a:t>
            </a:r>
            <a:endParaRPr lang="en-GB" sz="1200" kern="1200" dirty="0">
              <a:solidFill>
                <a:schemeClr val="tx1"/>
              </a:solidFill>
              <a:latin typeface="+mn-lt"/>
              <a:ea typeface="+mn-ea"/>
              <a:cs typeface="+mn-cs"/>
            </a:endParaRPr>
          </a:p>
          <a:p>
            <a:r>
              <a:rPr lang="en-US" sz="1200" kern="1200" dirty="0">
                <a:solidFill>
                  <a:schemeClr val="tx1"/>
                </a:solidFill>
                <a:latin typeface="+mn-lt"/>
                <a:ea typeface="+mn-ea"/>
                <a:cs typeface="+mn-cs"/>
              </a:rPr>
              <a:t> </a:t>
            </a:r>
            <a:endParaRPr lang="en-GB" sz="1200" kern="1200" dirty="0">
              <a:solidFill>
                <a:schemeClr val="tx1"/>
              </a:solidFill>
              <a:latin typeface="+mn-lt"/>
              <a:ea typeface="+mn-ea"/>
              <a:cs typeface="+mn-cs"/>
            </a:endParaRPr>
          </a:p>
          <a:p>
            <a:r>
              <a:rPr lang="en-GB" sz="1200" b="1" kern="1200" dirty="0">
                <a:solidFill>
                  <a:schemeClr val="tx1"/>
                </a:solidFill>
                <a:latin typeface="+mn-lt"/>
                <a:ea typeface="+mn-ea"/>
                <a:cs typeface="+mn-cs"/>
              </a:rPr>
              <a:t>Child Death Helpline </a:t>
            </a:r>
            <a:endParaRPr lang="en-GB" sz="1200" kern="1200" dirty="0">
              <a:solidFill>
                <a:schemeClr val="tx1"/>
              </a:solidFill>
              <a:latin typeface="+mn-lt"/>
              <a:ea typeface="+mn-ea"/>
              <a:cs typeface="+mn-cs"/>
            </a:endParaRPr>
          </a:p>
          <a:p>
            <a:r>
              <a:rPr lang="en-GB" sz="1200" kern="1200" dirty="0">
                <a:solidFill>
                  <a:schemeClr val="tx1"/>
                </a:solidFill>
                <a:latin typeface="+mn-lt"/>
                <a:ea typeface="+mn-ea"/>
                <a:cs typeface="+mn-cs"/>
              </a:rPr>
              <a:t>Helpline for anyone affected by the death of a child of any age</a:t>
            </a:r>
          </a:p>
          <a:p>
            <a:r>
              <a:rPr lang="en-GB" sz="1200" kern="1200" dirty="0">
                <a:solidFill>
                  <a:schemeClr val="tx1"/>
                </a:solidFill>
                <a:latin typeface="+mn-lt"/>
                <a:ea typeface="+mn-ea"/>
                <a:cs typeface="+mn-cs"/>
              </a:rPr>
              <a:t>0800 282 986</a:t>
            </a:r>
          </a:p>
          <a:p>
            <a:r>
              <a:rPr lang="en-GB" sz="1200" kern="1200" dirty="0">
                <a:solidFill>
                  <a:schemeClr val="tx1"/>
                </a:solidFill>
                <a:latin typeface="+mn-lt"/>
                <a:ea typeface="+mn-ea"/>
                <a:cs typeface="+mn-cs"/>
              </a:rPr>
              <a:t>www.childdeathhelpline.org.uk</a:t>
            </a:r>
          </a:p>
          <a:p>
            <a:r>
              <a:rPr lang="en-US" sz="1200" b="1" kern="1200" dirty="0">
                <a:solidFill>
                  <a:schemeClr val="tx1"/>
                </a:solidFill>
                <a:latin typeface="+mn-lt"/>
                <a:ea typeface="+mn-ea"/>
                <a:cs typeface="+mn-cs"/>
              </a:rPr>
              <a:t> </a:t>
            </a:r>
            <a:endParaRPr lang="en-GB" sz="1200" kern="1200" dirty="0">
              <a:solidFill>
                <a:schemeClr val="tx1"/>
              </a:solidFill>
              <a:latin typeface="+mn-lt"/>
              <a:ea typeface="+mn-ea"/>
              <a:cs typeface="+mn-cs"/>
            </a:endParaRPr>
          </a:p>
          <a:p>
            <a:r>
              <a:rPr lang="en-US" sz="1200" b="1" kern="1200" dirty="0">
                <a:solidFill>
                  <a:schemeClr val="tx1"/>
                </a:solidFill>
                <a:latin typeface="+mn-lt"/>
                <a:ea typeface="+mn-ea"/>
                <a:cs typeface="+mn-cs"/>
              </a:rPr>
              <a:t>The Compassionate Friends</a:t>
            </a:r>
            <a:br>
              <a:rPr lang="en-US" sz="1200" kern="1200" dirty="0">
                <a:solidFill>
                  <a:schemeClr val="tx1"/>
                </a:solidFill>
                <a:latin typeface="+mn-lt"/>
                <a:ea typeface="+mn-ea"/>
                <a:cs typeface="+mn-cs"/>
              </a:rPr>
            </a:br>
            <a:r>
              <a:rPr lang="en-US" sz="1200" kern="1200" dirty="0">
                <a:solidFill>
                  <a:schemeClr val="tx1"/>
                </a:solidFill>
                <a:latin typeface="+mn-lt"/>
                <a:ea typeface="+mn-ea"/>
                <a:cs typeface="+mn-cs"/>
              </a:rPr>
              <a:t>Support for bereaved parents who have experienced the death of a child of any age and from any cause.</a:t>
            </a:r>
            <a:br>
              <a:rPr lang="en-US" sz="1200" kern="1200" dirty="0">
                <a:solidFill>
                  <a:schemeClr val="tx1"/>
                </a:solidFill>
                <a:latin typeface="+mn-lt"/>
                <a:ea typeface="+mn-ea"/>
                <a:cs typeface="+mn-cs"/>
              </a:rPr>
            </a:br>
            <a:r>
              <a:rPr lang="en-US" sz="1200" kern="1200" dirty="0">
                <a:solidFill>
                  <a:schemeClr val="tx1"/>
                </a:solidFill>
                <a:latin typeface="+mn-lt"/>
                <a:ea typeface="+mn-ea"/>
                <a:cs typeface="+mn-cs"/>
              </a:rPr>
              <a:t>Phone: 0845 123 2304</a:t>
            </a:r>
            <a:br>
              <a:rPr lang="en-US" sz="1200" kern="1200" dirty="0">
                <a:solidFill>
                  <a:schemeClr val="tx1"/>
                </a:solidFill>
                <a:latin typeface="+mn-lt"/>
                <a:ea typeface="+mn-ea"/>
                <a:cs typeface="+mn-cs"/>
              </a:rPr>
            </a:br>
            <a:r>
              <a:rPr lang="en-US" sz="1200" kern="1200" dirty="0">
                <a:solidFill>
                  <a:schemeClr val="tx1"/>
                </a:solidFill>
                <a:latin typeface="+mn-lt"/>
                <a:ea typeface="+mn-ea"/>
                <a:cs typeface="+mn-cs"/>
              </a:rPr>
              <a:t>E-mail: </a:t>
            </a:r>
            <a:r>
              <a:rPr lang="en-US" sz="1200" u="none" strike="noStrike" kern="1200" dirty="0">
                <a:solidFill>
                  <a:schemeClr val="tx1"/>
                </a:solidFill>
                <a:latin typeface="+mn-lt"/>
                <a:ea typeface="+mn-ea"/>
                <a:cs typeface="+mn-cs"/>
                <a:hlinkClick r:id="rId5"/>
              </a:rPr>
              <a:t>info@tcf.org.uk</a:t>
            </a:r>
            <a:br>
              <a:rPr lang="en-US" sz="1200" kern="1200" dirty="0">
                <a:solidFill>
                  <a:schemeClr val="tx1"/>
                </a:solidFill>
                <a:latin typeface="+mn-lt"/>
                <a:ea typeface="+mn-ea"/>
                <a:cs typeface="+mn-cs"/>
              </a:rPr>
            </a:br>
            <a:r>
              <a:rPr lang="en-US" sz="1200" u="none" strike="noStrike" kern="1200" dirty="0">
                <a:solidFill>
                  <a:schemeClr val="tx1"/>
                </a:solidFill>
                <a:latin typeface="+mn-lt"/>
                <a:ea typeface="+mn-ea"/>
                <a:cs typeface="+mn-cs"/>
                <a:hlinkClick r:id="rId6"/>
              </a:rPr>
              <a:t>www.tcf.org.uk</a:t>
            </a:r>
            <a:endParaRPr lang="en-GB" sz="1200" kern="1200" dirty="0">
              <a:solidFill>
                <a:schemeClr val="tx1"/>
              </a:solidFill>
              <a:latin typeface="+mn-lt"/>
              <a:ea typeface="+mn-ea"/>
              <a:cs typeface="+mn-cs"/>
            </a:endParaRPr>
          </a:p>
          <a:p>
            <a:r>
              <a:rPr lang="en-GB" sz="1200" b="1" kern="1200" dirty="0">
                <a:solidFill>
                  <a:schemeClr val="tx1"/>
                </a:solidFill>
                <a:latin typeface="+mn-lt"/>
                <a:ea typeface="+mn-ea"/>
                <a:cs typeface="+mn-cs"/>
              </a:rPr>
              <a:t> </a:t>
            </a:r>
            <a:endParaRPr lang="en-GB" sz="1200" kern="1200" dirty="0">
              <a:solidFill>
                <a:schemeClr val="tx1"/>
              </a:solidFill>
              <a:latin typeface="+mn-lt"/>
              <a:ea typeface="+mn-ea"/>
              <a:cs typeface="+mn-cs"/>
            </a:endParaRPr>
          </a:p>
          <a:p>
            <a:r>
              <a:rPr lang="en-GB" sz="1200" b="1" kern="1200" dirty="0" err="1">
                <a:solidFill>
                  <a:schemeClr val="tx1"/>
                </a:solidFill>
                <a:latin typeface="+mn-lt"/>
                <a:ea typeface="+mn-ea"/>
                <a:cs typeface="+mn-cs"/>
              </a:rPr>
              <a:t>ChildLine</a:t>
            </a:r>
            <a:endParaRPr lang="en-GB" sz="1200" kern="1200" dirty="0">
              <a:solidFill>
                <a:schemeClr val="tx1"/>
              </a:solidFill>
              <a:latin typeface="+mn-lt"/>
              <a:ea typeface="+mn-ea"/>
              <a:cs typeface="+mn-cs"/>
            </a:endParaRPr>
          </a:p>
          <a:p>
            <a:r>
              <a:rPr lang="en-GB" sz="1200" kern="1200" dirty="0">
                <a:solidFill>
                  <a:schemeClr val="tx1"/>
                </a:solidFill>
                <a:latin typeface="+mn-lt"/>
                <a:ea typeface="+mn-ea"/>
                <a:cs typeface="+mn-cs"/>
              </a:rPr>
              <a:t>Helpline for children to talk about anything that worries them</a:t>
            </a:r>
          </a:p>
          <a:p>
            <a:r>
              <a:rPr lang="en-GB" sz="1200" kern="1200" dirty="0">
                <a:solidFill>
                  <a:schemeClr val="tx1"/>
                </a:solidFill>
                <a:latin typeface="+mn-lt"/>
                <a:ea typeface="+mn-ea"/>
                <a:cs typeface="+mn-cs"/>
              </a:rPr>
              <a:t>0800 1111 24 hours a day, every day</a:t>
            </a:r>
          </a:p>
          <a:p>
            <a:r>
              <a:rPr lang="en-GB" sz="1200" kern="1200" dirty="0">
                <a:solidFill>
                  <a:schemeClr val="tx1"/>
                </a:solidFill>
                <a:latin typeface="+mn-lt"/>
                <a:ea typeface="+mn-ea"/>
                <a:cs typeface="+mn-cs"/>
              </a:rPr>
              <a:t>www.childline.org.uk</a:t>
            </a:r>
          </a:p>
          <a:p>
            <a:r>
              <a:rPr lang="en-GB" sz="1200" kern="1200" dirty="0">
                <a:solidFill>
                  <a:schemeClr val="tx1"/>
                </a:solidFill>
                <a:latin typeface="+mn-lt"/>
                <a:ea typeface="+mn-ea"/>
                <a:cs typeface="+mn-cs"/>
              </a:rPr>
              <a:t> </a:t>
            </a:r>
          </a:p>
          <a:p>
            <a:r>
              <a:rPr lang="en-US" sz="1200" b="1" kern="1200" dirty="0">
                <a:solidFill>
                  <a:schemeClr val="tx1"/>
                </a:solidFill>
                <a:latin typeface="+mn-lt"/>
                <a:ea typeface="+mn-ea"/>
                <a:cs typeface="+mn-cs"/>
              </a:rPr>
              <a:t>SAMM – Support After Murder or Manslaughter</a:t>
            </a:r>
            <a:br>
              <a:rPr lang="en-US" sz="1200" kern="1200" dirty="0">
                <a:solidFill>
                  <a:schemeClr val="tx1"/>
                </a:solidFill>
                <a:latin typeface="+mn-lt"/>
                <a:ea typeface="+mn-ea"/>
                <a:cs typeface="+mn-cs"/>
              </a:rPr>
            </a:br>
            <a:r>
              <a:rPr lang="en-US" sz="1200" kern="1200" dirty="0">
                <a:solidFill>
                  <a:schemeClr val="tx1"/>
                </a:solidFill>
                <a:latin typeface="+mn-lt"/>
                <a:ea typeface="+mn-ea"/>
                <a:cs typeface="+mn-cs"/>
              </a:rPr>
              <a:t>Offers emotional support to those bereaved through murder or manslaughter, in this country or abroad.</a:t>
            </a:r>
            <a:br>
              <a:rPr lang="en-US" sz="1200" kern="1200" dirty="0">
                <a:solidFill>
                  <a:schemeClr val="tx1"/>
                </a:solidFill>
                <a:latin typeface="+mn-lt"/>
                <a:ea typeface="+mn-ea"/>
                <a:cs typeface="+mn-cs"/>
              </a:rPr>
            </a:br>
            <a:r>
              <a:rPr lang="en-US" sz="1200" kern="1200" dirty="0">
                <a:solidFill>
                  <a:schemeClr val="tx1"/>
                </a:solidFill>
                <a:latin typeface="+mn-lt"/>
                <a:ea typeface="+mn-ea"/>
                <a:cs typeface="+mn-cs"/>
              </a:rPr>
              <a:t>Phone: 08458 723440</a:t>
            </a:r>
            <a:br>
              <a:rPr lang="en-US" sz="1200" kern="1200" dirty="0">
                <a:solidFill>
                  <a:schemeClr val="tx1"/>
                </a:solidFill>
                <a:latin typeface="+mn-lt"/>
                <a:ea typeface="+mn-ea"/>
                <a:cs typeface="+mn-cs"/>
              </a:rPr>
            </a:br>
            <a:r>
              <a:rPr lang="en-US" sz="1200" u="none" strike="noStrike" kern="1200" dirty="0">
                <a:solidFill>
                  <a:schemeClr val="tx1"/>
                </a:solidFill>
                <a:latin typeface="+mn-lt"/>
                <a:ea typeface="+mn-ea"/>
                <a:cs typeface="+mn-cs"/>
                <a:hlinkClick r:id="rId7"/>
              </a:rPr>
              <a:t>www.samm.org.uk</a:t>
            </a:r>
            <a:br>
              <a:rPr lang="en-US" sz="1200" kern="1200" dirty="0">
                <a:solidFill>
                  <a:schemeClr val="tx1"/>
                </a:solidFill>
                <a:latin typeface="+mn-lt"/>
                <a:ea typeface="+mn-ea"/>
                <a:cs typeface="+mn-cs"/>
              </a:rPr>
            </a:br>
            <a:r>
              <a:rPr lang="en-US" sz="1200" u="none" strike="noStrike" kern="1200" dirty="0">
                <a:solidFill>
                  <a:schemeClr val="tx1"/>
                </a:solidFill>
                <a:latin typeface="+mn-lt"/>
                <a:ea typeface="+mn-ea"/>
                <a:cs typeface="+mn-cs"/>
                <a:hlinkClick r:id="rId8"/>
              </a:rPr>
              <a:t>www.sammabroad.org</a:t>
            </a:r>
            <a:endParaRPr lang="en-US" sz="1200" u="none" strike="noStrike" kern="1200" dirty="0">
              <a:solidFill>
                <a:schemeClr val="tx1"/>
              </a:solidFill>
              <a:latin typeface="+mn-lt"/>
              <a:ea typeface="+mn-ea"/>
              <a:cs typeface="+mn-cs"/>
            </a:endParaRPr>
          </a:p>
          <a:p>
            <a:endParaRPr lang="en-US" sz="1200" u="none" strike="noStrike" kern="1200" dirty="0">
              <a:solidFill>
                <a:schemeClr val="tx1"/>
              </a:solidFill>
              <a:latin typeface="+mn-lt"/>
              <a:ea typeface="+mn-ea"/>
              <a:cs typeface="+mn-cs"/>
            </a:endParaRPr>
          </a:p>
          <a:p>
            <a:endParaRPr lang="en-US" sz="1200" u="none" strike="noStrike" kern="1200" dirty="0">
              <a:solidFill>
                <a:schemeClr val="tx1"/>
              </a:solidFill>
              <a:latin typeface="+mn-lt"/>
              <a:ea typeface="+mn-ea"/>
              <a:cs typeface="+mn-cs"/>
            </a:endParaRPr>
          </a:p>
          <a:p>
            <a:endParaRPr lang="en-GB" sz="1200" kern="1200" dirty="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720263E4-9CCA-4256-B83A-03EC9ABCE57D}" type="slidenum">
              <a:rPr lang="en-GB" smtClean="0"/>
              <a:pPr/>
              <a:t>8</a:t>
            </a:fld>
            <a:endParaRPr lang="en-GB"/>
          </a:p>
        </p:txBody>
      </p:sp>
    </p:spTree>
    <p:extLst>
      <p:ext uri="{BB962C8B-B14F-4D97-AF65-F5344CB8AC3E}">
        <p14:creationId xmlns:p14="http://schemas.microsoft.com/office/powerpoint/2010/main" val="3809562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828130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1356854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5265155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15142064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5BD7CDA-BAA1-9A46-BD7C-BC7339745D62}"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919977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BD7CDA-BAA1-9A46-BD7C-BC7339745D62}"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184626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BD7CDA-BAA1-9A46-BD7C-BC7339745D62}"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10636091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5BD7CDA-BAA1-9A46-BD7C-BC7339745D62}"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4254761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5BD7CDA-BAA1-9A46-BD7C-BC7339745D62}" type="datetimeFigureOut">
              <a:rPr lang="en-US" smtClean="0"/>
              <a:pPr/>
              <a:t>4/10/2020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20050291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5BD7CDA-BAA1-9A46-BD7C-BC7339745D62}" type="datetimeFigureOut">
              <a:rPr lang="en-US" smtClean="0"/>
              <a:pPr/>
              <a:t>4/10/2020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2118546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BD7CDA-BAA1-9A46-BD7C-BC7339745D62}" type="datetimeFigureOut">
              <a:rPr lang="en-US" smtClean="0"/>
              <a:pPr/>
              <a:t>4/10/2020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113367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5550074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5BD7CDA-BAA1-9A46-BD7C-BC7339745D62}"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5426363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5BD7CDA-BAA1-9A46-BD7C-BC7339745D62}" type="datetimeFigureOut">
              <a:rPr lang="en-US" smtClean="0"/>
              <a:pPr/>
              <a:t>4/10/2020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18730650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BD7CDA-BAA1-9A46-BD7C-BC7339745D62}"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6419845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BD7CDA-BAA1-9A46-BD7C-BC7339745D62}" type="datetimeFigureOut">
              <a:rPr lang="en-US" smtClean="0"/>
              <a:pPr/>
              <a:t>4/10/2020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B7D46F-DE5E-6449-B3C4-959BD2D056AB}" type="slidenum">
              <a:rPr lang="en-US" smtClean="0"/>
              <a:pPr/>
              <a:t>‹#›</a:t>
            </a:fld>
            <a:endParaRPr lang="en-US"/>
          </a:p>
        </p:txBody>
      </p:sp>
    </p:spTree>
    <p:extLst>
      <p:ext uri="{BB962C8B-B14F-4D97-AF65-F5344CB8AC3E}">
        <p14:creationId xmlns:p14="http://schemas.microsoft.com/office/powerpoint/2010/main" val="876875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1489506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916368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1794735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555990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831002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1567987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9C85B95-0553-49EA-BB3E-BD01622747DA}" type="datetimeFigureOut">
              <a:rPr lang="en-GB" smtClean="0"/>
              <a:pPr/>
              <a:t>10/04/2020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1B02A3-475B-4263-B7FF-14E97AA01ACD}" type="slidenum">
              <a:rPr lang="en-GB" smtClean="0"/>
              <a:pPr/>
              <a:t>‹#›</a:t>
            </a:fld>
            <a:endParaRPr lang="en-GB"/>
          </a:p>
        </p:txBody>
      </p:sp>
    </p:spTree>
    <p:extLst>
      <p:ext uri="{BB962C8B-B14F-4D97-AF65-F5344CB8AC3E}">
        <p14:creationId xmlns:p14="http://schemas.microsoft.com/office/powerpoint/2010/main" val="1386164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C85B95-0553-49EA-BB3E-BD01622747DA}" type="datetimeFigureOut">
              <a:rPr lang="en-GB" smtClean="0"/>
              <a:pPr/>
              <a:t>10/04/2020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1B02A3-475B-4263-B7FF-14E97AA01ACD}" type="slidenum">
              <a:rPr lang="en-GB" smtClean="0"/>
              <a:pPr/>
              <a:t>‹#›</a:t>
            </a:fld>
            <a:endParaRPr lang="en-GB"/>
          </a:p>
        </p:txBody>
      </p:sp>
      <p:pic>
        <p:nvPicPr>
          <p:cNvPr id="7" name="Picture 6"/>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0" y="393599"/>
            <a:ext cx="9144000" cy="6464401"/>
          </a:xfrm>
          <a:prstGeom prst="rect">
            <a:avLst/>
          </a:prstGeom>
        </p:spPr>
      </p:pic>
    </p:spTree>
    <p:extLst>
      <p:ext uri="{BB962C8B-B14F-4D97-AF65-F5344CB8AC3E}">
        <p14:creationId xmlns:p14="http://schemas.microsoft.com/office/powerpoint/2010/main" val="12858306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BD7CDA-BAA1-9A46-BD7C-BC7339745D62}" type="datetimeFigureOut">
              <a:rPr lang="en-US" smtClean="0"/>
              <a:pPr/>
              <a:t>4/10/2020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B7D46F-DE5E-6449-B3C4-959BD2D056AB}" type="slidenum">
              <a:rPr lang="en-US" smtClean="0"/>
              <a:pPr/>
              <a:t>‹#›</a:t>
            </a:fld>
            <a:endParaRPr lang="en-US"/>
          </a:p>
        </p:txBody>
      </p:sp>
      <p:pic>
        <p:nvPicPr>
          <p:cNvPr id="7" name="Picture 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0" y="393599"/>
            <a:ext cx="9144000" cy="6464401"/>
          </a:xfrm>
          <a:prstGeom prst="rect">
            <a:avLst/>
          </a:prstGeom>
        </p:spPr>
      </p:pic>
    </p:spTree>
    <p:extLst>
      <p:ext uri="{BB962C8B-B14F-4D97-AF65-F5344CB8AC3E}">
        <p14:creationId xmlns:p14="http://schemas.microsoft.com/office/powerpoint/2010/main" val="158579827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manchester be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09800" y="1524000"/>
            <a:ext cx="4936497" cy="35052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85800" y="228600"/>
            <a:ext cx="7772400" cy="914400"/>
          </a:xfrm>
          <a:noFill/>
          <a:ln>
            <a:noFill/>
          </a:ln>
        </p:spPr>
        <p:style>
          <a:lnRef idx="2">
            <a:schemeClr val="accent6"/>
          </a:lnRef>
          <a:fillRef idx="1">
            <a:schemeClr val="lt1"/>
          </a:fillRef>
          <a:effectRef idx="0">
            <a:schemeClr val="accent6"/>
          </a:effectRef>
          <a:fontRef idx="minor">
            <a:schemeClr val="dk1"/>
          </a:fontRef>
        </p:style>
        <p:txBody>
          <a:bodyPr>
            <a:noAutofit/>
          </a:bodyPr>
          <a:lstStyle/>
          <a:p>
            <a:r>
              <a:rPr lang="en-GB" sz="5400" b="1" dirty="0">
                <a:solidFill>
                  <a:schemeClr val="tx1"/>
                </a:solidFill>
              </a:rPr>
              <a:t>Communication </a:t>
            </a:r>
          </a:p>
        </p:txBody>
      </p:sp>
    </p:spTree>
    <p:extLst>
      <p:ext uri="{BB962C8B-B14F-4D97-AF65-F5344CB8AC3E}">
        <p14:creationId xmlns:p14="http://schemas.microsoft.com/office/powerpoint/2010/main" val="4161995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685800" y="365760"/>
            <a:ext cx="7772400" cy="914400"/>
          </a:xfrm>
        </p:spPr>
        <p:txBody>
          <a:bodyPr>
            <a:normAutofit/>
          </a:bodyPr>
          <a:lstStyle/>
          <a:p>
            <a:pPr algn="l"/>
            <a:r>
              <a:rPr lang="en-GB" sz="4000" b="1" dirty="0"/>
              <a:t>Initial Response</a:t>
            </a:r>
          </a:p>
        </p:txBody>
      </p:sp>
      <p:sp>
        <p:nvSpPr>
          <p:cNvPr id="7" name="TextBox 6"/>
          <p:cNvSpPr txBox="1"/>
          <p:nvPr/>
        </p:nvSpPr>
        <p:spPr>
          <a:xfrm>
            <a:off x="838200" y="1295400"/>
            <a:ext cx="6172200" cy="4832092"/>
          </a:xfrm>
          <a:prstGeom prst="rect">
            <a:avLst/>
          </a:prstGeom>
          <a:solidFill>
            <a:schemeClr val="bg1">
              <a:alpha val="70000"/>
            </a:schemeClr>
          </a:solidFill>
        </p:spPr>
        <p:txBody>
          <a:bodyPr wrap="square" rtlCol="0">
            <a:spAutoFit/>
          </a:bodyPr>
          <a:lstStyle/>
          <a:p>
            <a:pPr>
              <a:buFont typeface="Wingdings" pitchFamily="2" charset="2"/>
              <a:buChar char="Ø"/>
            </a:pPr>
            <a:endParaRPr lang="en-GB" sz="2200" dirty="0"/>
          </a:p>
          <a:p>
            <a:pPr marL="342900" indent="-342900">
              <a:buFont typeface="Arial" charset="0"/>
              <a:buChar char="•"/>
            </a:pPr>
            <a:r>
              <a:rPr lang="en-GB" sz="2200" dirty="0"/>
              <a:t>Establish a mini team that can support the head teacher to coordinate the response  and support each other</a:t>
            </a:r>
          </a:p>
          <a:p>
            <a:pPr marL="342900" indent="-342900">
              <a:buFont typeface="Arial" charset="0"/>
              <a:buChar char="•"/>
            </a:pPr>
            <a:endParaRPr lang="en-GB" sz="2200" dirty="0"/>
          </a:p>
          <a:p>
            <a:pPr marL="342900" indent="-342900">
              <a:buFont typeface="Arial" charset="0"/>
              <a:buChar char="•"/>
            </a:pPr>
            <a:r>
              <a:rPr lang="en-GB" sz="2200" dirty="0"/>
              <a:t>Establish the facts as best you can from credible sources </a:t>
            </a:r>
          </a:p>
          <a:p>
            <a:pPr marL="342900" indent="-342900">
              <a:buFont typeface="Arial" charset="0"/>
              <a:buChar char="•"/>
            </a:pPr>
            <a:endParaRPr lang="en-GB" sz="2200" dirty="0"/>
          </a:p>
          <a:p>
            <a:pPr marL="342900" indent="-342900">
              <a:buFont typeface="Arial" charset="0"/>
              <a:buChar char="•"/>
            </a:pPr>
            <a:r>
              <a:rPr lang="en-GB" sz="2200" dirty="0"/>
              <a:t> Identify responsibilities in this team</a:t>
            </a:r>
          </a:p>
          <a:p>
            <a:pPr marL="342900" indent="-342900">
              <a:buFont typeface="Arial" charset="0"/>
              <a:buChar char="•"/>
            </a:pPr>
            <a:endParaRPr lang="en-GB" sz="2200" dirty="0"/>
          </a:p>
          <a:p>
            <a:pPr marL="342900" indent="-342900">
              <a:buFont typeface="Arial" charset="0"/>
              <a:buChar char="•"/>
            </a:pPr>
            <a:r>
              <a:rPr lang="en-GB" sz="2200" dirty="0"/>
              <a:t>Communicate to staff, children and parents</a:t>
            </a:r>
          </a:p>
          <a:p>
            <a:pPr marL="342900" indent="-342900">
              <a:buFont typeface="Arial" charset="0"/>
              <a:buChar char="•"/>
            </a:pPr>
            <a:endParaRPr lang="en-GB" sz="2200" dirty="0"/>
          </a:p>
          <a:p>
            <a:pPr marL="342900" indent="-342900">
              <a:buFont typeface="Arial" charset="0"/>
              <a:buChar char="•"/>
            </a:pPr>
            <a:r>
              <a:rPr lang="en-GB" sz="2200" dirty="0"/>
              <a:t>Seek support from external agencies as necessary </a:t>
            </a:r>
          </a:p>
          <a:p>
            <a:pPr>
              <a:buFont typeface="Arial" pitchFamily="34" charset="0"/>
              <a:buChar char="•"/>
            </a:pPr>
            <a:endParaRPr lang="en-GB" sz="2200" dirty="0">
              <a:solidFill>
                <a:schemeClr val="bg2">
                  <a:lumMod val="25000"/>
                </a:schemeClr>
              </a:solidFill>
            </a:endParaRPr>
          </a:p>
        </p:txBody>
      </p:sp>
    </p:spTree>
    <p:extLst>
      <p:ext uri="{BB962C8B-B14F-4D97-AF65-F5344CB8AC3E}">
        <p14:creationId xmlns:p14="http://schemas.microsoft.com/office/powerpoint/2010/main" val="4161995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85800" y="1447800"/>
            <a:ext cx="7239000" cy="4524315"/>
          </a:xfrm>
          <a:prstGeom prst="rect">
            <a:avLst/>
          </a:prstGeom>
          <a:solidFill>
            <a:schemeClr val="bg1">
              <a:alpha val="70000"/>
            </a:schemeClr>
          </a:solidFill>
        </p:spPr>
        <p:txBody>
          <a:bodyPr wrap="square" rtlCol="0">
            <a:spAutoFit/>
          </a:bodyPr>
          <a:lstStyle/>
          <a:p>
            <a:pPr marL="342900" indent="-342900">
              <a:buFont typeface="Arial" charset="0"/>
              <a:buChar char="•"/>
            </a:pPr>
            <a:r>
              <a:rPr lang="en-GB" sz="2400" dirty="0"/>
              <a:t>Communicate the facts, the school’s response and  designated responsibilities ASAP</a:t>
            </a:r>
          </a:p>
          <a:p>
            <a:pPr marL="342900" indent="-342900">
              <a:buFont typeface="Arial" charset="0"/>
              <a:buChar char="•"/>
            </a:pPr>
            <a:r>
              <a:rPr lang="en-GB" sz="2400" dirty="0"/>
              <a:t>Communicate messages of support, reassurance and safety. Share possible scripts</a:t>
            </a:r>
          </a:p>
          <a:p>
            <a:pPr marL="342900" indent="-342900">
              <a:buFont typeface="Arial" charset="0"/>
              <a:buChar char="•"/>
            </a:pPr>
            <a:r>
              <a:rPr lang="en-GB" sz="2400" dirty="0"/>
              <a:t>Remind staff to be mindful of balance between (1) enabling pupils to express their thoughts and feelings and (2) ensuring a continuation of the usual school routine</a:t>
            </a:r>
          </a:p>
          <a:p>
            <a:pPr marL="342900" indent="-342900">
              <a:buFont typeface="Arial" charset="0"/>
              <a:buChar char="•"/>
            </a:pPr>
            <a:r>
              <a:rPr lang="en-GB" sz="2400" dirty="0"/>
              <a:t>Share monitoring information with relevant members of staff</a:t>
            </a:r>
          </a:p>
          <a:p>
            <a:pPr marL="342900" indent="-342900">
              <a:buFont typeface="Arial" charset="0"/>
              <a:buChar char="•"/>
            </a:pPr>
            <a:r>
              <a:rPr lang="en-GB" sz="2400" dirty="0"/>
              <a:t>Signpost staff to a point of contact within school and external agencies</a:t>
            </a:r>
          </a:p>
        </p:txBody>
      </p:sp>
      <p:sp>
        <p:nvSpPr>
          <p:cNvPr id="12" name="Title 1"/>
          <p:cNvSpPr>
            <a:spLocks noGrp="1"/>
          </p:cNvSpPr>
          <p:nvPr>
            <p:ph type="title"/>
          </p:nvPr>
        </p:nvSpPr>
        <p:spPr>
          <a:xfrm>
            <a:off x="533400" y="304800"/>
            <a:ext cx="8229600" cy="1143000"/>
          </a:xfrm>
        </p:spPr>
        <p:txBody>
          <a:bodyPr>
            <a:noAutofit/>
          </a:bodyPr>
          <a:lstStyle/>
          <a:p>
            <a:r>
              <a:rPr lang="en-GB" sz="4000" b="1" dirty="0"/>
              <a:t>Communicating with Staff</a:t>
            </a:r>
          </a:p>
        </p:txBody>
      </p:sp>
    </p:spTree>
    <p:extLst>
      <p:ext uri="{BB962C8B-B14F-4D97-AF65-F5344CB8AC3E}">
        <p14:creationId xmlns:p14="http://schemas.microsoft.com/office/powerpoint/2010/main" val="2383247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321"/>
            <a:ext cx="10058400" cy="1066800"/>
          </a:xfrm>
        </p:spPr>
        <p:txBody>
          <a:bodyPr>
            <a:noAutofit/>
          </a:bodyPr>
          <a:lstStyle/>
          <a:p>
            <a:r>
              <a:rPr lang="en-GB" sz="4000" b="1" dirty="0"/>
              <a:t>Communicating with family of deceased</a:t>
            </a:r>
          </a:p>
        </p:txBody>
      </p:sp>
      <p:sp>
        <p:nvSpPr>
          <p:cNvPr id="4" name="TextBox 3"/>
          <p:cNvSpPr txBox="1"/>
          <p:nvPr/>
        </p:nvSpPr>
        <p:spPr>
          <a:xfrm>
            <a:off x="685800" y="1447800"/>
            <a:ext cx="7924800" cy="3539430"/>
          </a:xfrm>
          <a:prstGeom prst="rect">
            <a:avLst/>
          </a:prstGeom>
          <a:noFill/>
        </p:spPr>
        <p:txBody>
          <a:bodyPr wrap="square" rtlCol="0">
            <a:spAutoFit/>
          </a:bodyPr>
          <a:lstStyle/>
          <a:p>
            <a:pPr marL="342900" indent="-342900">
              <a:buFont typeface="Arial" charset="0"/>
              <a:buChar char="•"/>
            </a:pPr>
            <a:r>
              <a:rPr lang="en-GB" sz="2800" dirty="0"/>
              <a:t>Reach out to parents/family of deceased</a:t>
            </a:r>
          </a:p>
          <a:p>
            <a:pPr marL="342900" indent="-342900">
              <a:buFont typeface="Arial" charset="0"/>
              <a:buChar char="•"/>
            </a:pPr>
            <a:r>
              <a:rPr lang="en-GB" sz="2800" dirty="0"/>
              <a:t>By phone, offer visit</a:t>
            </a:r>
          </a:p>
          <a:p>
            <a:pPr marL="342900" indent="-342900">
              <a:buFont typeface="Arial" charset="0"/>
              <a:buChar char="•"/>
            </a:pPr>
            <a:r>
              <a:rPr lang="en-GB" sz="2800" dirty="0"/>
              <a:t>Acknowledge the death  </a:t>
            </a:r>
          </a:p>
          <a:p>
            <a:pPr marL="342900" indent="-342900">
              <a:buFont typeface="Arial" charset="0"/>
              <a:buChar char="•"/>
            </a:pPr>
            <a:r>
              <a:rPr lang="en-GB" sz="2800" dirty="0"/>
              <a:t>Show compassion and care</a:t>
            </a:r>
          </a:p>
          <a:p>
            <a:pPr marL="342900" indent="-342900">
              <a:buFont typeface="Arial" charset="0"/>
              <a:buChar char="•"/>
            </a:pPr>
            <a:r>
              <a:rPr lang="en-GB" sz="2800" dirty="0"/>
              <a:t>Outline how school are responding</a:t>
            </a:r>
          </a:p>
          <a:p>
            <a:pPr marL="342900" indent="-342900">
              <a:buFont typeface="Arial" charset="0"/>
              <a:buChar char="•"/>
            </a:pPr>
            <a:r>
              <a:rPr lang="en-GB" sz="2800" dirty="0"/>
              <a:t>Convey that support is available</a:t>
            </a:r>
          </a:p>
          <a:p>
            <a:pPr marL="342900" indent="-342900">
              <a:buFont typeface="Arial" charset="0"/>
              <a:buChar char="•"/>
            </a:pPr>
            <a:r>
              <a:rPr lang="en-GB" sz="2800" dirty="0"/>
              <a:t>Check family is ok with letter going out to parents</a:t>
            </a:r>
          </a:p>
          <a:p>
            <a:endParaRPr lang="en-GB" sz="2800" dirty="0"/>
          </a:p>
        </p:txBody>
      </p:sp>
    </p:spTree>
    <p:extLst>
      <p:ext uri="{BB962C8B-B14F-4D97-AF65-F5344CB8AC3E}">
        <p14:creationId xmlns:p14="http://schemas.microsoft.com/office/powerpoint/2010/main" val="3124561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321"/>
            <a:ext cx="10058400" cy="1066800"/>
          </a:xfrm>
        </p:spPr>
        <p:txBody>
          <a:bodyPr>
            <a:noAutofit/>
          </a:bodyPr>
          <a:lstStyle/>
          <a:p>
            <a:r>
              <a:rPr lang="en-GB" sz="4000" b="1" dirty="0"/>
              <a:t>Communicating with Parents</a:t>
            </a:r>
          </a:p>
        </p:txBody>
      </p:sp>
      <p:sp>
        <p:nvSpPr>
          <p:cNvPr id="4" name="TextBox 3"/>
          <p:cNvSpPr txBox="1"/>
          <p:nvPr/>
        </p:nvSpPr>
        <p:spPr>
          <a:xfrm>
            <a:off x="685800" y="1447800"/>
            <a:ext cx="7924800" cy="4062651"/>
          </a:xfrm>
          <a:prstGeom prst="rect">
            <a:avLst/>
          </a:prstGeom>
          <a:noFill/>
        </p:spPr>
        <p:txBody>
          <a:bodyPr wrap="square" rtlCol="0">
            <a:spAutoFit/>
          </a:bodyPr>
          <a:lstStyle/>
          <a:p>
            <a:pPr marL="342900" indent="-342900">
              <a:buFont typeface="Arial" charset="0"/>
              <a:buChar char="•"/>
            </a:pPr>
            <a:r>
              <a:rPr lang="en-GB" sz="2400" dirty="0"/>
              <a:t>Acknowledge the incident </a:t>
            </a:r>
          </a:p>
          <a:p>
            <a:pPr marL="342900" indent="-342900">
              <a:buFont typeface="Arial" charset="0"/>
              <a:buChar char="•"/>
            </a:pPr>
            <a:r>
              <a:rPr lang="en-GB" sz="2400" dirty="0"/>
              <a:t>Outline how school are responding</a:t>
            </a:r>
          </a:p>
          <a:p>
            <a:pPr marL="342900" indent="-342900">
              <a:buFont typeface="Arial" charset="0"/>
              <a:buChar char="•"/>
            </a:pPr>
            <a:r>
              <a:rPr lang="en-GB" sz="2400" dirty="0"/>
              <a:t>Share messages of safety and reassurance</a:t>
            </a:r>
          </a:p>
          <a:p>
            <a:pPr marL="342900" indent="-342900">
              <a:buFont typeface="Arial" charset="0"/>
              <a:buChar char="•"/>
            </a:pPr>
            <a:r>
              <a:rPr lang="en-GB" sz="2400" dirty="0"/>
              <a:t>Advise caution on use of social media and sharing of information</a:t>
            </a:r>
          </a:p>
          <a:p>
            <a:pPr marL="342900" indent="-342900">
              <a:buFont typeface="Arial" charset="0"/>
              <a:buChar char="•"/>
            </a:pPr>
            <a:r>
              <a:rPr lang="en-GB" sz="2400" dirty="0"/>
              <a:t>Provide guidance on how to communicate with children </a:t>
            </a:r>
          </a:p>
          <a:p>
            <a:pPr marL="342900" indent="-342900">
              <a:buFont typeface="Arial" charset="0"/>
              <a:buChar char="•"/>
            </a:pPr>
            <a:r>
              <a:rPr lang="en-GB" sz="2400" dirty="0"/>
              <a:t>Encourage parents to consider how they can also look after their own well being </a:t>
            </a:r>
          </a:p>
          <a:p>
            <a:pPr marL="342900" indent="-342900">
              <a:buFont typeface="Arial" charset="0"/>
              <a:buChar char="•"/>
            </a:pPr>
            <a:r>
              <a:rPr lang="en-GB" sz="2400" dirty="0"/>
              <a:t>Convey that support is available if needed and describe the types of support available </a:t>
            </a:r>
          </a:p>
          <a:p>
            <a:endParaRPr lang="en-GB" dirty="0"/>
          </a:p>
        </p:txBody>
      </p:sp>
    </p:spTree>
    <p:extLst>
      <p:ext uri="{BB962C8B-B14F-4D97-AF65-F5344CB8AC3E}">
        <p14:creationId xmlns:p14="http://schemas.microsoft.com/office/powerpoint/2010/main" val="3124561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Autofit/>
          </a:bodyPr>
          <a:lstStyle/>
          <a:p>
            <a:r>
              <a:rPr lang="en-GB" sz="4000" b="1" dirty="0"/>
              <a:t>Communicating with Children</a:t>
            </a:r>
          </a:p>
        </p:txBody>
      </p:sp>
      <p:sp>
        <p:nvSpPr>
          <p:cNvPr id="7" name="TextBox 6"/>
          <p:cNvSpPr txBox="1"/>
          <p:nvPr/>
        </p:nvSpPr>
        <p:spPr>
          <a:xfrm>
            <a:off x="487680" y="1676400"/>
            <a:ext cx="7650480" cy="3785652"/>
          </a:xfrm>
          <a:prstGeom prst="rect">
            <a:avLst/>
          </a:prstGeom>
          <a:noFill/>
        </p:spPr>
        <p:txBody>
          <a:bodyPr wrap="square" rtlCol="0">
            <a:spAutoFit/>
          </a:bodyPr>
          <a:lstStyle/>
          <a:p>
            <a:pPr marL="342900" indent="-342900">
              <a:buFont typeface="Arial" charset="0"/>
              <a:buChar char="•"/>
            </a:pPr>
            <a:r>
              <a:rPr lang="en-GB" sz="2400" dirty="0"/>
              <a:t>It is very important that the impact of the death is acknowledged</a:t>
            </a:r>
          </a:p>
          <a:p>
            <a:pPr marL="342900" indent="-342900"/>
            <a:endParaRPr lang="en-GB" sz="2400" dirty="0"/>
          </a:p>
          <a:p>
            <a:pPr marL="342900" indent="-342900">
              <a:buFont typeface="Arial" charset="0"/>
              <a:buChar char="•"/>
            </a:pPr>
            <a:r>
              <a:rPr lang="en-GB" sz="2400" dirty="0"/>
              <a:t>Talk using words children understand </a:t>
            </a:r>
          </a:p>
          <a:p>
            <a:pPr marL="342900" indent="-342900"/>
            <a:endParaRPr lang="en-GB" sz="2400" dirty="0"/>
          </a:p>
          <a:p>
            <a:pPr marL="342900" indent="-342900">
              <a:buFont typeface="Arial" charset="0"/>
              <a:buChar char="•"/>
            </a:pPr>
            <a:r>
              <a:rPr lang="en-GB" sz="2400" dirty="0"/>
              <a:t>Answer questions as honestly as you can with sensitivity</a:t>
            </a:r>
          </a:p>
          <a:p>
            <a:pPr marL="342900" indent="-342900"/>
            <a:endParaRPr lang="en-GB" sz="2400" dirty="0"/>
          </a:p>
          <a:p>
            <a:pPr marL="342900" indent="-342900">
              <a:buFont typeface="Arial" charset="0"/>
              <a:buChar char="•"/>
            </a:pPr>
            <a:r>
              <a:rPr lang="en-GB" sz="2400" dirty="0"/>
              <a:t>Follow their lead</a:t>
            </a:r>
          </a:p>
          <a:p>
            <a:pPr marL="342900" indent="-342900"/>
            <a:endParaRPr lang="en-GB" sz="2400" dirty="0"/>
          </a:p>
          <a:p>
            <a:pPr marL="342900" indent="-342900">
              <a:buFont typeface="Arial" charset="0"/>
              <a:buChar char="•"/>
            </a:pPr>
            <a:r>
              <a:rPr lang="en-GB" sz="2400" dirty="0"/>
              <a:t>Acknowledge their feelings</a:t>
            </a:r>
          </a:p>
        </p:txBody>
      </p:sp>
    </p:spTree>
    <p:extLst>
      <p:ext uri="{BB962C8B-B14F-4D97-AF65-F5344CB8AC3E}">
        <p14:creationId xmlns:p14="http://schemas.microsoft.com/office/powerpoint/2010/main" val="3124561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Autofit/>
          </a:bodyPr>
          <a:lstStyle/>
          <a:p>
            <a:r>
              <a:rPr lang="en-GB" sz="4000" b="1" dirty="0"/>
              <a:t>Communicating with Children</a:t>
            </a:r>
          </a:p>
        </p:txBody>
      </p:sp>
      <p:sp>
        <p:nvSpPr>
          <p:cNvPr id="7" name="TextBox 6"/>
          <p:cNvSpPr txBox="1"/>
          <p:nvPr/>
        </p:nvSpPr>
        <p:spPr>
          <a:xfrm>
            <a:off x="457200" y="1752600"/>
            <a:ext cx="8458200" cy="4401205"/>
          </a:xfrm>
          <a:prstGeom prst="rect">
            <a:avLst/>
          </a:prstGeom>
          <a:noFill/>
        </p:spPr>
        <p:txBody>
          <a:bodyPr wrap="square" rtlCol="0">
            <a:spAutoFit/>
          </a:bodyPr>
          <a:lstStyle/>
          <a:p>
            <a:pPr marL="342900" indent="-342900">
              <a:buFont typeface="Arial" pitchFamily="34" charset="0"/>
              <a:buChar char="•"/>
            </a:pPr>
            <a:r>
              <a:rPr lang="en-GB" sz="2400" dirty="0"/>
              <a:t> </a:t>
            </a:r>
            <a:r>
              <a:rPr lang="en-GB" sz="2800" dirty="0"/>
              <a:t>Ask the child’s input re kind of support </a:t>
            </a:r>
            <a:br>
              <a:rPr lang="en-GB" sz="2800" dirty="0"/>
            </a:br>
            <a:endParaRPr lang="en-GB" sz="2800" dirty="0"/>
          </a:p>
          <a:p>
            <a:pPr marL="342900" indent="-342900">
              <a:buFont typeface="Arial" pitchFamily="34" charset="0"/>
              <a:buChar char="•"/>
            </a:pPr>
            <a:r>
              <a:rPr lang="en-GB" sz="2800" dirty="0"/>
              <a:t>Guide peers about how to support</a:t>
            </a:r>
            <a:br>
              <a:rPr lang="en-GB" sz="2800" dirty="0"/>
            </a:br>
            <a:endParaRPr lang="en-GB" sz="2800" dirty="0"/>
          </a:p>
          <a:p>
            <a:pPr marL="342900" indent="-342900">
              <a:buFont typeface="Arial" pitchFamily="34" charset="0"/>
              <a:buChar char="•"/>
            </a:pPr>
            <a:r>
              <a:rPr lang="en-GB" sz="2800" dirty="0"/>
              <a:t>Think about individualised opportunities for expression</a:t>
            </a:r>
            <a:br>
              <a:rPr lang="en-GB" sz="2800" dirty="0"/>
            </a:br>
            <a:endParaRPr lang="en-GB" sz="2800" dirty="0"/>
          </a:p>
          <a:p>
            <a:pPr marL="342900" indent="-342900">
              <a:buFont typeface="Arial" pitchFamily="34" charset="0"/>
              <a:buChar char="•"/>
            </a:pPr>
            <a:r>
              <a:rPr lang="en-GB" sz="2800" dirty="0"/>
              <a:t>Avoid encouraging children to share accounts of trauma they have witnessed with peers (to avoid secondary trauma)</a:t>
            </a:r>
          </a:p>
        </p:txBody>
      </p:sp>
    </p:spTree>
    <p:extLst>
      <p:ext uri="{BB962C8B-B14F-4D97-AF65-F5344CB8AC3E}">
        <p14:creationId xmlns:p14="http://schemas.microsoft.com/office/powerpoint/2010/main" val="3124561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noGrp="1"/>
          </p:cNvSpPr>
          <p:nvPr>
            <p:ph idx="1"/>
          </p:nvPr>
        </p:nvSpPr>
        <p:spPr>
          <a:xfrm>
            <a:off x="381000" y="457200"/>
            <a:ext cx="8229600" cy="1771767"/>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marL="0" indent="0" algn="ctr">
              <a:buNone/>
            </a:pPr>
            <a:r>
              <a:rPr lang="en-GB" b="1" dirty="0"/>
              <a:t>Activity:</a:t>
            </a:r>
          </a:p>
          <a:p>
            <a:pPr marL="0" indent="0" algn="ctr">
              <a:buNone/>
            </a:pPr>
            <a:r>
              <a:rPr lang="en-GB" dirty="0"/>
              <a:t>Recall the incident from your initial paired exercise:  what questions might parents /children ask and how would you respond?</a:t>
            </a:r>
          </a:p>
        </p:txBody>
      </p:sp>
      <p:pic>
        <p:nvPicPr>
          <p:cNvPr id="4098" name="Picture 2" descr="Image result for manchester bee graffiti"/>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 y="2819400"/>
            <a:ext cx="4326636" cy="2726399"/>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Image result for manchester bee graffiti"/>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26636" y="2819400"/>
            <a:ext cx="4846933" cy="2726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4320089"/>
      </p:ext>
    </p:extLst>
  </p:cSld>
  <p:clrMapOvr>
    <a:masterClrMapping/>
  </p:clrMapOvr>
</p:sld>
</file>

<file path=ppt/theme/theme1.xml><?xml version="1.0" encoding="utf-8"?>
<a:theme xmlns:a="http://schemas.openxmlformats.org/drawingml/2006/main" name="Background PPT TEST">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Background PPT TEST</Template>
  <TotalTime>0</TotalTime>
  <Words>1469</Words>
  <Application>Microsoft Office PowerPoint</Application>
  <PresentationFormat>On-screen Show (4:3)</PresentationFormat>
  <Paragraphs>166</Paragraphs>
  <Slides>8</Slides>
  <Notes>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Arial</vt:lpstr>
      <vt:lpstr>Calibri</vt:lpstr>
      <vt:lpstr>Calibri Light</vt:lpstr>
      <vt:lpstr>Wingdings</vt:lpstr>
      <vt:lpstr>Background PPT TEST</vt:lpstr>
      <vt:lpstr>Custom Design</vt:lpstr>
      <vt:lpstr>Communication </vt:lpstr>
      <vt:lpstr>Initial Response</vt:lpstr>
      <vt:lpstr>Communicating with Staff</vt:lpstr>
      <vt:lpstr>Communicating with family of deceased</vt:lpstr>
      <vt:lpstr>Communicating with Parents</vt:lpstr>
      <vt:lpstr>Communicating with Children</vt:lpstr>
      <vt:lpstr>Communicating with Children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Sian</dc:creator>
  <cp:lastModifiedBy>Rebecca Dunne</cp:lastModifiedBy>
  <cp:revision>298</cp:revision>
  <dcterms:created xsi:type="dcterms:W3CDTF">2017-07-14T07:07:42Z</dcterms:created>
  <dcterms:modified xsi:type="dcterms:W3CDTF">2020-04-10T17:37:16Z</dcterms:modified>
</cp:coreProperties>
</file>