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1"/>
  </p:notesMasterIdLst>
  <p:handoutMasterIdLst>
    <p:handoutMasterId r:id="rId12"/>
  </p:handoutMasterIdLst>
  <p:sldIdLst>
    <p:sldId id="435" r:id="rId3"/>
    <p:sldId id="387" r:id="rId4"/>
    <p:sldId id="476" r:id="rId5"/>
    <p:sldId id="390" r:id="rId6"/>
    <p:sldId id="490" r:id="rId7"/>
    <p:sldId id="477" r:id="rId8"/>
    <p:sldId id="481" r:id="rId9"/>
    <p:sldId id="491"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78" autoAdjust="0"/>
    <p:restoredTop sz="62039" autoAdjust="0"/>
  </p:normalViewPr>
  <p:slideViewPr>
    <p:cSldViewPr>
      <p:cViewPr varScale="1">
        <p:scale>
          <a:sx n="53" d="100"/>
          <a:sy n="53" d="100"/>
        </p:scale>
        <p:origin x="2021" y="58"/>
      </p:cViewPr>
      <p:guideLst>
        <p:guide orient="horz" pos="2160"/>
        <p:guide pos="2880"/>
      </p:guideLst>
    </p:cSldViewPr>
  </p:slideViewPr>
  <p:notesTextViewPr>
    <p:cViewPr>
      <p:scale>
        <a:sx n="1" d="1"/>
        <a:sy n="1" d="1"/>
      </p:scale>
      <p:origin x="0" y="0"/>
    </p:cViewPr>
  </p:notesTextViewPr>
  <p:sorterViewPr>
    <p:cViewPr>
      <p:scale>
        <a:sx n="66" d="100"/>
        <a:sy n="66" d="100"/>
      </p:scale>
      <p:origin x="0" y="140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A980398-8C92-48FB-AB12-E365C1C4022E}" type="datetimeFigureOut">
              <a:rPr lang="en-GB" smtClean="0"/>
              <a:pPr/>
              <a:t>10/04/2020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2BC9EDC-5241-46F2-8A69-852B4F29EAB8}" type="slidenum">
              <a:rPr lang="en-GB" smtClean="0"/>
              <a:pPr/>
              <a:t>‹#›</a:t>
            </a:fld>
            <a:endParaRPr lang="en-GB"/>
          </a:p>
        </p:txBody>
      </p:sp>
    </p:spTree>
    <p:extLst>
      <p:ext uri="{BB962C8B-B14F-4D97-AF65-F5344CB8AC3E}">
        <p14:creationId xmlns:p14="http://schemas.microsoft.com/office/powerpoint/2010/main" val="2245406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E9244DC-E56E-41C4-BA74-4738A153FFB5}" type="datetimeFigureOut">
              <a:rPr lang="en-GB" smtClean="0"/>
              <a:pPr/>
              <a:t>10/04/2020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20263E4-9CCA-4256-B83A-03EC9ABCE57D}" type="slidenum">
              <a:rPr lang="en-GB" smtClean="0"/>
              <a:pPr/>
              <a:t>‹#›</a:t>
            </a:fld>
            <a:endParaRPr lang="en-GB"/>
          </a:p>
        </p:txBody>
      </p:sp>
    </p:spTree>
    <p:extLst>
      <p:ext uri="{BB962C8B-B14F-4D97-AF65-F5344CB8AC3E}">
        <p14:creationId xmlns:p14="http://schemas.microsoft.com/office/powerpoint/2010/main" val="305324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r>
              <a:rPr lang="en-GB" dirty="0"/>
              <a:t>RT – 1 min </a:t>
            </a:r>
          </a:p>
        </p:txBody>
      </p:sp>
      <p:sp>
        <p:nvSpPr>
          <p:cNvPr id="4" name="Slide Number Placeholder 3"/>
          <p:cNvSpPr>
            <a:spLocks noGrp="1"/>
          </p:cNvSpPr>
          <p:nvPr>
            <p:ph type="sldNum" sz="quarter" idx="10"/>
          </p:nvPr>
        </p:nvSpPr>
        <p:spPr/>
        <p:txBody>
          <a:bodyPr/>
          <a:lstStyle/>
          <a:p>
            <a:fld id="{720263E4-9CCA-4256-B83A-03EC9ABCE57D}" type="slidenum">
              <a:rPr lang="en-GB" smtClean="0"/>
              <a:pPr/>
              <a:t>1</a:t>
            </a:fld>
            <a:endParaRPr lang="en-GB"/>
          </a:p>
        </p:txBody>
      </p:sp>
    </p:spTree>
    <p:extLst>
      <p:ext uri="{BB962C8B-B14F-4D97-AF65-F5344CB8AC3E}">
        <p14:creationId xmlns:p14="http://schemas.microsoft.com/office/powerpoint/2010/main" val="3525400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3"/>
            <a:ext cx="5438140" cy="4770301"/>
          </a:xfrm>
        </p:spPr>
        <p:txBody>
          <a:bodyPr/>
          <a:lstStyle/>
          <a:p>
            <a:pPr fontAlgn="base">
              <a:spcBef>
                <a:spcPct val="30000"/>
              </a:spcBef>
              <a:spcAft>
                <a:spcPct val="0"/>
              </a:spcAft>
              <a:defRPr/>
            </a:pPr>
            <a:r>
              <a:rPr lang="en-GB" sz="1100" dirty="0">
                <a:latin typeface="+mj-lt"/>
              </a:rPr>
              <a:t>RT – 2 </a:t>
            </a:r>
            <a:r>
              <a:rPr lang="en-GB" sz="1100" dirty="0" err="1">
                <a:latin typeface="+mj-lt"/>
              </a:rPr>
              <a:t>mins</a:t>
            </a:r>
            <a:r>
              <a:rPr lang="en-GB" sz="1100" dirty="0">
                <a:latin typeface="+mj-lt"/>
              </a:rPr>
              <a:t> </a:t>
            </a:r>
          </a:p>
          <a:p>
            <a:pPr fontAlgn="base">
              <a:spcBef>
                <a:spcPct val="30000"/>
              </a:spcBef>
              <a:spcAft>
                <a:spcPct val="0"/>
              </a:spcAft>
              <a:defRPr/>
            </a:pPr>
            <a:endParaRPr lang="en-GB" sz="1100" dirty="0">
              <a:latin typeface="+mj-lt"/>
            </a:endParaRPr>
          </a:p>
          <a:p>
            <a:pPr fontAlgn="base">
              <a:spcBef>
                <a:spcPct val="30000"/>
              </a:spcBef>
              <a:spcAft>
                <a:spcPct val="0"/>
              </a:spcAft>
              <a:defRPr/>
            </a:pPr>
            <a:r>
              <a:rPr lang="en-GB" sz="1100" dirty="0">
                <a:latin typeface="+mj-lt"/>
              </a:rPr>
              <a:t>This slide is about laying the groundwork – setting up supportive processes – increasing readiness</a:t>
            </a:r>
          </a:p>
          <a:p>
            <a:pPr marL="228600" indent="-228600" fontAlgn="base">
              <a:spcBef>
                <a:spcPct val="30000"/>
              </a:spcBef>
              <a:spcAft>
                <a:spcPct val="0"/>
              </a:spcAft>
              <a:buFontTx/>
              <a:buAutoNum type="arabicPeriod"/>
              <a:defRPr/>
            </a:pPr>
            <a:r>
              <a:rPr lang="en-GB" sz="1100" dirty="0">
                <a:latin typeface="+mj-lt"/>
              </a:rPr>
              <a:t>Clear critical incident processes and procedures – what to do and when – clarity re definitions etc. - </a:t>
            </a:r>
            <a:r>
              <a:rPr lang="en-GB" sz="1100" dirty="0"/>
              <a:t>importance of being aware of one’s own personal context (bereavement/separation/loss) and when to hand over to others </a:t>
            </a:r>
          </a:p>
          <a:p>
            <a:pPr marL="228600" indent="-228600" fontAlgn="base">
              <a:spcBef>
                <a:spcPct val="30000"/>
              </a:spcBef>
              <a:spcAft>
                <a:spcPct val="0"/>
              </a:spcAft>
              <a:buFontTx/>
              <a:buAutoNum type="arabicPeriod"/>
              <a:defRPr/>
            </a:pPr>
            <a:r>
              <a:rPr lang="en-GB" sz="1100" dirty="0">
                <a:latin typeface="+mj-lt"/>
              </a:rPr>
              <a:t>Psycho education - knowledge and awareness of bereavement and loss responses e.g. through accessing </a:t>
            </a:r>
            <a:r>
              <a:rPr lang="en-GB" sz="1100" dirty="0"/>
              <a:t>core content on </a:t>
            </a:r>
            <a:r>
              <a:rPr lang="en-GB" sz="1100" dirty="0" err="1"/>
              <a:t>MindEd</a:t>
            </a:r>
            <a:r>
              <a:rPr lang="en-GB" sz="1100" dirty="0"/>
              <a:t> on Loss and Grief - within the ‘Common Problems and First Help’ </a:t>
            </a:r>
          </a:p>
          <a:p>
            <a:r>
              <a:rPr lang="en-GB" sz="1100" dirty="0">
                <a:latin typeface="+mj-lt"/>
              </a:rPr>
              <a:t>3.   Prioritise and promote well-being – NEF 2008 model 5 ways to well being on the next slide </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2</a:t>
            </a:fld>
            <a:endParaRPr lang="en-GB"/>
          </a:p>
        </p:txBody>
      </p:sp>
    </p:spTree>
    <p:extLst>
      <p:ext uri="{BB962C8B-B14F-4D97-AF65-F5344CB8AC3E}">
        <p14:creationId xmlns:p14="http://schemas.microsoft.com/office/powerpoint/2010/main" val="4259025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RT – 3 </a:t>
            </a:r>
            <a:r>
              <a:rPr lang="en-GB" baseline="0" dirty="0" err="1"/>
              <a:t>mins</a:t>
            </a:r>
            <a:r>
              <a:rPr lang="en-GB" baseline="0" dirty="0"/>
              <a:t> </a:t>
            </a:r>
          </a:p>
          <a:p>
            <a:endParaRPr lang="en-GB" baseline="0" dirty="0"/>
          </a:p>
          <a:p>
            <a:pPr>
              <a:buFont typeface="Arial" pitchFamily="34" charset="0"/>
              <a:buChar char="•"/>
            </a:pPr>
            <a:r>
              <a:rPr lang="en-GB" dirty="0"/>
              <a:t>including leader-leader support</a:t>
            </a:r>
          </a:p>
          <a:p>
            <a:pPr>
              <a:buFont typeface="Arial" pitchFamily="34" charset="0"/>
              <a:buChar char="•"/>
            </a:pPr>
            <a:endParaRPr lang="en-GB" baseline="0" dirty="0"/>
          </a:p>
          <a:p>
            <a:r>
              <a:rPr lang="en-GB" baseline="0" dirty="0"/>
              <a:t>Vulnerabilities might include:</a:t>
            </a:r>
          </a:p>
          <a:p>
            <a:endParaRPr lang="en-GB" baseline="0" dirty="0"/>
          </a:p>
          <a:p>
            <a:r>
              <a:rPr lang="en-GB" baseline="0" dirty="0"/>
              <a:t>Recent loss / bereavement</a:t>
            </a:r>
          </a:p>
          <a:p>
            <a:r>
              <a:rPr lang="en-GB" baseline="0" dirty="0"/>
              <a:t>Unresolved trauma </a:t>
            </a:r>
          </a:p>
          <a:p>
            <a:r>
              <a:rPr lang="en-GB" baseline="0" dirty="0"/>
              <a:t>Cultural sensitivity </a:t>
            </a:r>
          </a:p>
          <a:p>
            <a:pPr>
              <a:buFont typeface="Arial" pitchFamily="34" charset="0"/>
              <a:buChar char="•"/>
            </a:pPr>
            <a:endParaRPr lang="en-GB" baseline="0" dirty="0"/>
          </a:p>
          <a:p>
            <a:pPr>
              <a:buFont typeface="Arial" pitchFamily="34" charset="0"/>
              <a:buChar char="•"/>
            </a:pPr>
            <a:r>
              <a:rPr lang="en-GB" dirty="0"/>
              <a:t>children are best supported by those they know and trust; plans are individualised and utilise school’s resources </a:t>
            </a:r>
          </a:p>
          <a:p>
            <a:pPr>
              <a:buFont typeface="Arial" pitchFamily="34" charset="0"/>
              <a:buChar char="•"/>
            </a:pPr>
            <a:endParaRPr lang="en-GB" baseline="0" dirty="0"/>
          </a:p>
          <a:p>
            <a:pPr>
              <a:buFont typeface="Arial" pitchFamily="34" charset="0"/>
              <a:buChar char="•"/>
            </a:pPr>
            <a:r>
              <a:rPr lang="en-GB" dirty="0"/>
              <a:t>draw upon previous experience</a:t>
            </a:r>
            <a:endParaRPr lang="en-GB" baseline="0" dirty="0"/>
          </a:p>
          <a:p>
            <a:pPr>
              <a:buFont typeface="Arial" pitchFamily="34" charset="0"/>
              <a:buChar char="•"/>
            </a:pPr>
            <a:endParaRPr lang="en-GB" baseline="0" dirty="0"/>
          </a:p>
          <a:p>
            <a:pPr>
              <a:buFont typeface="Arial" pitchFamily="34" charset="0"/>
              <a:buChar char="•"/>
            </a:pPr>
            <a:r>
              <a:rPr lang="en-GB" dirty="0"/>
              <a:t>with appropriate staff</a:t>
            </a:r>
            <a:endParaRPr lang="en-GB" baseline="0" dirty="0"/>
          </a:p>
          <a:p>
            <a:endParaRPr lang="en-GB" baseline="0" dirty="0"/>
          </a:p>
          <a:p>
            <a:r>
              <a:rPr lang="en-GB" baseline="0" dirty="0"/>
              <a:t>Designated room – one of the experiences many schools have found when they have set up a designated room where they can talk about their emotions and their feelings, supported by staff who are emotionally sensitive, this has been a helpful intervention and in most cases is not overused. The information that the room is available needs to be communicated to the young people. </a:t>
            </a: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3</a:t>
            </a:fld>
            <a:endParaRPr lang="en-GB"/>
          </a:p>
        </p:txBody>
      </p:sp>
    </p:spTree>
    <p:extLst>
      <p:ext uri="{BB962C8B-B14F-4D97-AF65-F5344CB8AC3E}">
        <p14:creationId xmlns:p14="http://schemas.microsoft.com/office/powerpoint/2010/main" val="1335427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RT – 2 </a:t>
            </a:r>
            <a:r>
              <a:rPr lang="en-GB" baseline="0" dirty="0" err="1"/>
              <a:t>mins</a:t>
            </a:r>
            <a:r>
              <a:rPr lang="en-GB" baseline="0" dirty="0"/>
              <a:t> </a:t>
            </a:r>
          </a:p>
          <a:p>
            <a:endParaRPr lang="en-GB" baseline="0" dirty="0"/>
          </a:p>
          <a:p>
            <a:r>
              <a:rPr lang="en-GB" baseline="0" dirty="0"/>
              <a:t>Researchers have found these 5 areas are important in supporting communities to recover, following traumatic incidents. </a:t>
            </a:r>
          </a:p>
          <a:p>
            <a:r>
              <a:rPr lang="en-GB" b="1" dirty="0"/>
              <a:t>Five essential elements of immediate and mid-term mass trauma intervention – Hobfall et al. 2007</a:t>
            </a:r>
            <a:endParaRPr lang="en-GB" dirty="0"/>
          </a:p>
          <a:p>
            <a:r>
              <a:rPr lang="en-GB" dirty="0"/>
              <a:t>This paper summarises best practice from the research</a:t>
            </a:r>
          </a:p>
          <a:p>
            <a:r>
              <a:rPr lang="en-GB" dirty="0"/>
              <a:t>It provides five intervention principles that have empirical support to guide everyday intervention practices and programmes:-</a:t>
            </a:r>
          </a:p>
          <a:p>
            <a:r>
              <a:rPr lang="en-GB" dirty="0"/>
              <a:t>These principles are seen as central core elements of intervention and will help in the process of setting policy and designing intervention strategy. </a:t>
            </a:r>
          </a:p>
          <a:p>
            <a:r>
              <a:rPr lang="en-GB" dirty="0"/>
              <a:t> </a:t>
            </a:r>
          </a:p>
          <a:p>
            <a:pPr lvl="0"/>
            <a:r>
              <a:rPr lang="en-GB" u="sng" dirty="0"/>
              <a:t>Promote a sense of safety</a:t>
            </a:r>
            <a:endParaRPr lang="en-GB" dirty="0"/>
          </a:p>
          <a:p>
            <a:r>
              <a:rPr lang="en-GB" dirty="0"/>
              <a:t>Negative post- trauma reactions persist under conditions of ongoing threat – we need to reduce biological responses – need to appraise future threat in a realistic manner and reduce cycle of negative cognition</a:t>
            </a:r>
          </a:p>
          <a:p>
            <a:r>
              <a:rPr lang="en-GB" dirty="0"/>
              <a:t>Therefore, we need to ensure that key factual information is presented ‘When incomplete information about mass trauma is lacking, people share rumours.’</a:t>
            </a:r>
          </a:p>
          <a:p>
            <a:r>
              <a:rPr lang="en-GB" dirty="0"/>
              <a:t>Consider role of leadership and media</a:t>
            </a:r>
          </a:p>
          <a:p>
            <a:pPr lvl="0"/>
            <a:r>
              <a:rPr lang="en-GB" u="sng" dirty="0"/>
              <a:t>Promote a sense of calm</a:t>
            </a:r>
            <a:endParaRPr lang="en-GB" dirty="0"/>
          </a:p>
          <a:p>
            <a:r>
              <a:rPr lang="en-GB" dirty="0"/>
              <a:t>Following incidents, emotionality naturally rises, but most people return to within manageable levels within days or weeks</a:t>
            </a:r>
          </a:p>
          <a:p>
            <a:r>
              <a:rPr lang="en-GB" dirty="0"/>
              <a:t>To facilitate this, can use direct or indirect approaches e.g. yoga, breathing, muscle relaxation, mindfulness, music, imagery, and normalisation</a:t>
            </a:r>
          </a:p>
          <a:p>
            <a:r>
              <a:rPr lang="en-GB" dirty="0"/>
              <a:t>Foster positive emotion</a:t>
            </a:r>
          </a:p>
          <a:p>
            <a:r>
              <a:rPr lang="en-GB" dirty="0" err="1"/>
              <a:t>Psychoeducation</a:t>
            </a:r>
            <a:endParaRPr lang="en-GB" dirty="0"/>
          </a:p>
          <a:p>
            <a:r>
              <a:rPr lang="en-GB" dirty="0"/>
              <a:t>Sleep hygiene</a:t>
            </a:r>
          </a:p>
          <a:p>
            <a:pPr lvl="0"/>
            <a:r>
              <a:rPr lang="en-GB" u="sng" dirty="0"/>
              <a:t>Promote self-efficacy and collective efficacy</a:t>
            </a:r>
            <a:endParaRPr lang="en-GB" dirty="0"/>
          </a:p>
          <a:p>
            <a:r>
              <a:rPr lang="en-GB" dirty="0"/>
              <a:t>Self-efficacy – an individual’s belief that actions are likely to lead to positive outcomes</a:t>
            </a:r>
          </a:p>
          <a:p>
            <a:r>
              <a:rPr lang="en-GB" dirty="0"/>
              <a:t>Collective efficacy – the sense that one belongs to a group that is likely to experience positive outcomes</a:t>
            </a:r>
          </a:p>
          <a:p>
            <a:r>
              <a:rPr lang="en-GB" dirty="0"/>
              <a:t>A risk of trauma is that individuals or groups lose their sense of competency to handle events – this can generalise to other events</a:t>
            </a:r>
          </a:p>
          <a:p>
            <a:r>
              <a:rPr lang="en-GB" dirty="0"/>
              <a:t>Engaging personal and group resources</a:t>
            </a:r>
          </a:p>
          <a:p>
            <a:pPr lvl="0"/>
            <a:r>
              <a:rPr lang="en-GB" u="sng" dirty="0"/>
              <a:t>Promote a sense of connectedness</a:t>
            </a:r>
            <a:endParaRPr lang="en-GB" dirty="0"/>
          </a:p>
          <a:p>
            <a:r>
              <a:rPr lang="en-GB" dirty="0"/>
              <a:t>There is a tremendous body of research on the central importance of social support and sustained attachments to loved ones and social groups in combating stress and trauma</a:t>
            </a:r>
          </a:p>
          <a:p>
            <a:r>
              <a:rPr lang="en-GB" dirty="0"/>
              <a:t> </a:t>
            </a:r>
          </a:p>
          <a:p>
            <a:r>
              <a:rPr lang="en-GB" dirty="0"/>
              <a:t>Increases knowledge essential to the disaster response - it also provides opportunities for a range of social support activities, including practical problem solving, emotional understanding and acceptance, sharing of traumatic experiences, normalisation of reactions</a:t>
            </a:r>
          </a:p>
          <a:p>
            <a:r>
              <a:rPr lang="en-GB" dirty="0"/>
              <a:t>and experiences, and mutual instruction about coping.</a:t>
            </a:r>
          </a:p>
          <a:p>
            <a:r>
              <a:rPr lang="en-GB" dirty="0"/>
              <a:t> </a:t>
            </a:r>
          </a:p>
          <a:p>
            <a:r>
              <a:rPr lang="en-GB" dirty="0"/>
              <a:t>Following the attack of September 11th in New York and following terrorist attacks in Israel, one of the most common coping responses was to identify and link with</a:t>
            </a:r>
          </a:p>
          <a:p>
            <a:r>
              <a:rPr lang="en-GB" dirty="0"/>
              <a:t>loved ones (</a:t>
            </a:r>
            <a:r>
              <a:rPr lang="en-GB" dirty="0" err="1"/>
              <a:t>Bleich</a:t>
            </a:r>
            <a:r>
              <a:rPr lang="en-GB" dirty="0"/>
              <a:t> et al., 2003; Stein et al., 2004). Delay in making connections to loved ones was a major risk factor following the London bombings</a:t>
            </a:r>
          </a:p>
          <a:p>
            <a:r>
              <a:rPr lang="en-GB" dirty="0"/>
              <a:t>of 2005 (Rubin, </a:t>
            </a:r>
            <a:r>
              <a:rPr lang="en-GB" dirty="0" err="1"/>
              <a:t>Brewin</a:t>
            </a:r>
            <a:r>
              <a:rPr lang="en-GB" dirty="0"/>
              <a:t>, Greenberg, Simpson, &amp; </a:t>
            </a:r>
            <a:r>
              <a:rPr lang="en-GB" dirty="0" err="1"/>
              <a:t>Wessely</a:t>
            </a:r>
            <a:r>
              <a:rPr lang="en-GB" dirty="0"/>
              <a:t>, 2005).</a:t>
            </a:r>
          </a:p>
          <a:p>
            <a:r>
              <a:rPr lang="en-GB" dirty="0"/>
              <a:t> </a:t>
            </a:r>
          </a:p>
          <a:p>
            <a:r>
              <a:rPr lang="en-GB" dirty="0"/>
              <a:t>Identify those who lack strong social support, who are likely to be more</a:t>
            </a:r>
          </a:p>
          <a:p>
            <a:r>
              <a:rPr lang="en-GB" dirty="0"/>
              <a:t>socially isolated, or whose support system might provide undermining messages (e.g., blaming, </a:t>
            </a:r>
            <a:r>
              <a:rPr lang="en-GB" dirty="0" err="1"/>
              <a:t>minimalization</a:t>
            </a:r>
            <a:r>
              <a:rPr lang="en-GB" dirty="0"/>
              <a:t>). Keeping them connected, training people how to access support, and providing formalised support where informal social support fails will be important</a:t>
            </a:r>
          </a:p>
          <a:p>
            <a:r>
              <a:rPr lang="en-GB" dirty="0"/>
              <a:t> </a:t>
            </a:r>
          </a:p>
          <a:p>
            <a:pPr lvl="0"/>
            <a:r>
              <a:rPr lang="en-GB" u="sng" dirty="0"/>
              <a:t>Instilling hope</a:t>
            </a:r>
            <a:endParaRPr lang="en-GB" dirty="0"/>
          </a:p>
          <a:p>
            <a:r>
              <a:rPr lang="en-GB" dirty="0"/>
              <a:t>Instilling hope is critical because mass trauma is often accompanied by a “shattered worldview” (</a:t>
            </a:r>
            <a:r>
              <a:rPr lang="en-GB" dirty="0" err="1"/>
              <a:t>Janoff–Bulman</a:t>
            </a:r>
            <a:r>
              <a:rPr lang="en-GB" dirty="0"/>
              <a:t>, 1992), the vision of a shortened</a:t>
            </a:r>
          </a:p>
          <a:p>
            <a:r>
              <a:rPr lang="en-GB" dirty="0"/>
              <a:t>future (American Psychiatric Association, 1994), and </a:t>
            </a:r>
            <a:r>
              <a:rPr lang="en-GB" dirty="0" err="1"/>
              <a:t>catastrophising</a:t>
            </a:r>
            <a:endParaRPr lang="en-GB" dirty="0"/>
          </a:p>
          <a:p>
            <a:r>
              <a:rPr lang="en-GB" dirty="0"/>
              <a:t> </a:t>
            </a:r>
          </a:p>
          <a:p>
            <a:r>
              <a:rPr lang="en-GB" dirty="0" err="1"/>
              <a:t>Antonovsky</a:t>
            </a:r>
            <a:r>
              <a:rPr lang="en-GB" dirty="0"/>
              <a:t> – ‘feeling of confidence that one’s internal and external environments are predictable and that there is a high probability that things will work out as well as can reasonably be expected</a:t>
            </a:r>
          </a:p>
          <a:p>
            <a:r>
              <a:rPr lang="en-GB" dirty="0"/>
              <a:t> </a:t>
            </a:r>
          </a:p>
          <a:p>
            <a:r>
              <a:rPr lang="en-GB" dirty="0"/>
              <a:t>There is a danger of hinging hope on an internal sense of agency alone– also need external resources</a:t>
            </a:r>
          </a:p>
          <a:p>
            <a:r>
              <a:rPr lang="en-GB" dirty="0"/>
              <a:t>Consider Positive Psychology Model (Seligman, Steen, Park, &amp; Peterson, 2005) - adopts the goals of identifying, amplifying, and concentrating on building strengths</a:t>
            </a:r>
          </a:p>
          <a:p>
            <a:r>
              <a:rPr lang="en-GB" dirty="0"/>
              <a:t> </a:t>
            </a:r>
          </a:p>
          <a:p>
            <a:r>
              <a:rPr lang="en-GB" dirty="0"/>
              <a:t>Normalise responses – share successes re treatment</a:t>
            </a:r>
          </a:p>
          <a:p>
            <a:r>
              <a:rPr lang="en-GB" dirty="0"/>
              <a:t>Early CBT can encourage fact-based thinking, as opposed to </a:t>
            </a:r>
            <a:r>
              <a:rPr lang="en-GB" dirty="0" err="1"/>
              <a:t>catastrophising</a:t>
            </a: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4</a:t>
            </a:fld>
            <a:endParaRPr lang="en-GB"/>
          </a:p>
        </p:txBody>
      </p:sp>
    </p:spTree>
    <p:extLst>
      <p:ext uri="{BB962C8B-B14F-4D97-AF65-F5344CB8AC3E}">
        <p14:creationId xmlns:p14="http://schemas.microsoft.com/office/powerpoint/2010/main" val="2689823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a:t>
            </a:r>
            <a:r>
              <a:rPr lang="en-GB"/>
              <a:t>– 7 </a:t>
            </a:r>
            <a:r>
              <a:rPr lang="en-GB" dirty="0" err="1"/>
              <a:t>mins</a:t>
            </a:r>
            <a:endParaRPr lang="en-GB" dirty="0"/>
          </a:p>
          <a:p>
            <a:endParaRPr lang="en-GB" dirty="0"/>
          </a:p>
          <a:p>
            <a:r>
              <a:rPr lang="en-GB" dirty="0"/>
              <a:t>Quick</a:t>
            </a:r>
            <a:r>
              <a:rPr lang="en-GB" baseline="0" dirty="0"/>
              <a:t> Activity</a:t>
            </a:r>
          </a:p>
          <a:p>
            <a:r>
              <a:rPr lang="en-GB" baseline="0" dirty="0"/>
              <a:t>Imagine a child in your school has died suddenly, for instance through a Road Traffic Accident.  Now imagine a close friend of theirs who has been impacted by the death of their friend.  Turn to the person next to you and share a specific way that you would support that bereaved child in your school, using the resources and staff you already have available.  It might be something you’ve found useful in the past or a new idea that’s come to you.   3 minutes, make sure you each get a chance to share.</a:t>
            </a:r>
          </a:p>
          <a:p>
            <a:r>
              <a:rPr lang="en-GB" baseline="0" dirty="0"/>
              <a:t>Flip Chart – Let’s record these ideas.  Depending on size of group record 1 per pair or 1 per person.</a:t>
            </a:r>
          </a:p>
          <a:p>
            <a:endParaRPr lang="en-GB" baseline="0" dirty="0"/>
          </a:p>
          <a:p>
            <a:r>
              <a:rPr lang="en-GB" baseline="0" dirty="0"/>
              <a:t>SEE HANDOUT </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5</a:t>
            </a:fld>
            <a:endParaRPr lang="en-GB"/>
          </a:p>
        </p:txBody>
      </p:sp>
    </p:spTree>
    <p:extLst>
      <p:ext uri="{BB962C8B-B14F-4D97-AF65-F5344CB8AC3E}">
        <p14:creationId xmlns:p14="http://schemas.microsoft.com/office/powerpoint/2010/main" val="591946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3 </a:t>
            </a:r>
            <a:r>
              <a:rPr lang="en-GB" dirty="0" err="1"/>
              <a:t>mins</a:t>
            </a:r>
            <a:endParaRPr lang="en-GB" dirty="0"/>
          </a:p>
          <a:p>
            <a:endParaRPr lang="en-GB" dirty="0"/>
          </a:p>
          <a:p>
            <a:r>
              <a:rPr lang="en-GB" dirty="0"/>
              <a:t>matrix - wider reaching incidents</a:t>
            </a:r>
            <a:br>
              <a:rPr lang="en-GB" dirty="0"/>
            </a:br>
            <a:r>
              <a:rPr lang="en-GB" dirty="0"/>
              <a:t>When liaising with</a:t>
            </a:r>
            <a:r>
              <a:rPr lang="en-GB" baseline="0" dirty="0"/>
              <a:t> parents ensure collaboration, parents discuss monitoring at home, share strategies/suggestions, open communication. </a:t>
            </a:r>
            <a:br>
              <a:rPr lang="en-GB" dirty="0"/>
            </a:br>
            <a:r>
              <a:rPr lang="en-GB" dirty="0"/>
              <a:t>Appoint</a:t>
            </a:r>
            <a:r>
              <a:rPr lang="en-GB" baseline="0" dirty="0"/>
              <a:t> a named adult who checks in with each identified young person. </a:t>
            </a:r>
          </a:p>
          <a:p>
            <a:r>
              <a:rPr lang="en-GB" baseline="0" dirty="0"/>
              <a:t>Support – Naming the specific support that you are putting in place e.g. regular talks with a mentor, buddy, ongoing CAMHS appointments </a:t>
            </a:r>
            <a:br>
              <a:rPr lang="en-GB" dirty="0"/>
            </a:br>
            <a:r>
              <a:rPr lang="en-GB" dirty="0"/>
              <a:t>High</a:t>
            </a:r>
            <a:r>
              <a:rPr lang="en-GB" baseline="0" dirty="0"/>
              <a:t> level of concern e.g. ‘3’ make urgent referral to CAMHS/ Social care. Overall we would anticipate the numbers would decrease over the days and weeks after the incident as the concern goes down. </a:t>
            </a:r>
            <a:br>
              <a:rPr lang="en-GB" dirty="0"/>
            </a:br>
            <a:r>
              <a:rPr lang="en-GB" dirty="0"/>
              <a:t>Also monitoring</a:t>
            </a:r>
            <a:r>
              <a:rPr lang="en-GB" baseline="0" dirty="0"/>
              <a:t> social media – e.g. </a:t>
            </a:r>
            <a:r>
              <a:rPr lang="en-GB" b="1" baseline="0" dirty="0"/>
              <a:t>if the incident is a suicide ensure there are not posts glorifying act of suicide or the deceased. </a:t>
            </a:r>
            <a:br>
              <a:rPr lang="en-GB" baseline="0" dirty="0"/>
            </a:br>
            <a:br>
              <a:rPr lang="en-GB" dirty="0"/>
            </a:b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6</a:t>
            </a:fld>
            <a:endParaRPr lang="en-GB"/>
          </a:p>
        </p:txBody>
      </p:sp>
    </p:spTree>
    <p:extLst>
      <p:ext uri="{BB962C8B-B14F-4D97-AF65-F5344CB8AC3E}">
        <p14:creationId xmlns:p14="http://schemas.microsoft.com/office/powerpoint/2010/main" val="249789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3 </a:t>
            </a:r>
            <a:r>
              <a:rPr lang="en-GB" dirty="0" err="1"/>
              <a:t>mins</a:t>
            </a:r>
            <a:r>
              <a:rPr lang="en-GB" dirty="0"/>
              <a:t> </a:t>
            </a:r>
          </a:p>
          <a:p>
            <a:endParaRPr lang="en-GB" dirty="0"/>
          </a:p>
          <a:p>
            <a:r>
              <a:rPr lang="en-GB" dirty="0"/>
              <a:t>Children</a:t>
            </a:r>
            <a:r>
              <a:rPr lang="en-GB" baseline="0" dirty="0"/>
              <a:t> can scale themselves.</a:t>
            </a:r>
          </a:p>
          <a:p>
            <a:r>
              <a:rPr lang="en-GB" baseline="0" dirty="0"/>
              <a:t>Support plan – pupil fills in with key adult</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7</a:t>
            </a:fld>
            <a:endParaRPr lang="en-GB"/>
          </a:p>
        </p:txBody>
      </p:sp>
    </p:spTree>
    <p:extLst>
      <p:ext uri="{BB962C8B-B14F-4D97-AF65-F5344CB8AC3E}">
        <p14:creationId xmlns:p14="http://schemas.microsoft.com/office/powerpoint/2010/main" val="1743478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1 min</a:t>
            </a:r>
            <a:br>
              <a:rPr lang="en-GB" dirty="0"/>
            </a:br>
            <a:r>
              <a:rPr lang="en-GB" dirty="0"/>
              <a:t>Refer to handout</a:t>
            </a:r>
            <a:r>
              <a:rPr lang="en-GB" baseline="0" dirty="0"/>
              <a:t> : contact details for each service and blurb about what services offer</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8</a:t>
            </a:fld>
            <a:endParaRPr lang="en-GB"/>
          </a:p>
        </p:txBody>
      </p:sp>
    </p:spTree>
    <p:extLst>
      <p:ext uri="{BB962C8B-B14F-4D97-AF65-F5344CB8AC3E}">
        <p14:creationId xmlns:p14="http://schemas.microsoft.com/office/powerpoint/2010/main" val="1993372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82813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35685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26515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514206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9199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8462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063609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425476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BD7CDA-BAA1-9A46-BD7C-BC7339745D62}"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2005029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BD7CDA-BAA1-9A46-BD7C-BC7339745D62}"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211854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D7CDA-BAA1-9A46-BD7C-BC7339745D62}"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1336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55007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5426363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873065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641984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87687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48950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9163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79473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5599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83100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56798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38616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85B95-0553-49EA-BB3E-BD01622747DA}" type="datetimeFigureOut">
              <a:rPr lang="en-GB" smtClean="0"/>
              <a:pPr/>
              <a:t>10/04/2020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B02A3-475B-4263-B7FF-14E97AA01ACD}" type="slidenum">
              <a:rPr lang="en-GB" smtClean="0"/>
              <a:pPr/>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393599"/>
            <a:ext cx="9144000" cy="6464401"/>
          </a:xfrm>
          <a:prstGeom prst="rect">
            <a:avLst/>
          </a:prstGeom>
        </p:spPr>
      </p:pic>
    </p:spTree>
    <p:extLst>
      <p:ext uri="{BB962C8B-B14F-4D97-AF65-F5344CB8AC3E}">
        <p14:creationId xmlns:p14="http://schemas.microsoft.com/office/powerpoint/2010/main" val="1285830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D7CDA-BAA1-9A46-BD7C-BC7339745D62}" type="datetimeFigureOut">
              <a:rPr lang="en-US" smtClean="0"/>
              <a:pPr/>
              <a:t>4/10/2020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7D46F-DE5E-6449-B3C4-959BD2D056AB}" type="slidenum">
              <a:rPr lang="en-US" smtClean="0"/>
              <a:pPr/>
              <a:t>‹#›</a:t>
            </a:fld>
            <a:endParaRPr lang="en-US"/>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393599"/>
            <a:ext cx="9144000" cy="6464401"/>
          </a:xfrm>
          <a:prstGeom prst="rect">
            <a:avLst/>
          </a:prstGeom>
        </p:spPr>
      </p:pic>
    </p:spTree>
    <p:extLst>
      <p:ext uri="{BB962C8B-B14F-4D97-AF65-F5344CB8AC3E}">
        <p14:creationId xmlns:p14="http://schemas.microsoft.com/office/powerpoint/2010/main" val="158579827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nchester be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1828800"/>
            <a:ext cx="4936497"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63248" y="457200"/>
            <a:ext cx="7772400" cy="1066800"/>
          </a:xfrm>
          <a:noFill/>
          <a:ln>
            <a:noFill/>
          </a:ln>
        </p:spPr>
        <p:style>
          <a:lnRef idx="2">
            <a:schemeClr val="accent6"/>
          </a:lnRef>
          <a:fillRef idx="1">
            <a:schemeClr val="lt1"/>
          </a:fillRef>
          <a:effectRef idx="0">
            <a:schemeClr val="accent6"/>
          </a:effectRef>
          <a:fontRef idx="minor">
            <a:schemeClr val="dk1"/>
          </a:fontRef>
        </p:style>
        <p:txBody>
          <a:bodyPr>
            <a:noAutofit/>
          </a:bodyPr>
          <a:lstStyle/>
          <a:p>
            <a:r>
              <a:rPr lang="en-GB" sz="5400" dirty="0">
                <a:solidFill>
                  <a:schemeClr val="tx1"/>
                </a:solidFill>
              </a:rPr>
              <a:t>Support </a:t>
            </a:r>
          </a:p>
        </p:txBody>
      </p:sp>
    </p:spTree>
    <p:extLst>
      <p:ext uri="{BB962C8B-B14F-4D97-AF65-F5344CB8AC3E}">
        <p14:creationId xmlns:p14="http://schemas.microsoft.com/office/powerpoint/2010/main" val="416199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GB" sz="4000" dirty="0"/>
              <a:t>Laying the foundations for successful support</a:t>
            </a:r>
          </a:p>
        </p:txBody>
      </p:sp>
      <p:sp>
        <p:nvSpPr>
          <p:cNvPr id="3" name="Rectangle 2"/>
          <p:cNvSpPr/>
          <p:nvPr/>
        </p:nvSpPr>
        <p:spPr>
          <a:xfrm>
            <a:off x="685800" y="2209800"/>
            <a:ext cx="6839606" cy="3108543"/>
          </a:xfrm>
          <a:prstGeom prst="rect">
            <a:avLst/>
          </a:prstGeom>
        </p:spPr>
        <p:txBody>
          <a:bodyPr wrap="square">
            <a:spAutoFit/>
          </a:bodyPr>
          <a:lstStyle/>
          <a:p>
            <a:pPr marL="342900" indent="-342900">
              <a:buFont typeface="Arial" charset="0"/>
              <a:buChar char="•"/>
            </a:pPr>
            <a:r>
              <a:rPr lang="en-GB" sz="2800" dirty="0"/>
              <a:t> Promote whole staff awareness of critical incident support systems and add support systems in school</a:t>
            </a:r>
          </a:p>
          <a:p>
            <a:pPr marL="342900" indent="-342900">
              <a:buFont typeface="Arial" charset="0"/>
              <a:buChar char="•"/>
            </a:pPr>
            <a:r>
              <a:rPr lang="en-GB" sz="2800" dirty="0"/>
              <a:t> Psychoeducation </a:t>
            </a:r>
          </a:p>
          <a:p>
            <a:pPr marL="342900" indent="-342900">
              <a:buFont typeface="Arial" charset="0"/>
              <a:buChar char="•"/>
            </a:pPr>
            <a:r>
              <a:rPr lang="en-GB" sz="2800" dirty="0"/>
              <a:t> Active implementation of models of well being in the school e.g. The Basic Ph Model</a:t>
            </a:r>
          </a:p>
          <a:p>
            <a:pPr marL="342900" indent="-342900">
              <a:buFont typeface="Arial" charset="0"/>
              <a:buChar char="•"/>
            </a:pPr>
            <a:r>
              <a:rPr lang="en-GB" sz="2800" dirty="0"/>
              <a:t> Staff self care</a:t>
            </a:r>
          </a:p>
        </p:txBody>
      </p:sp>
    </p:spTree>
    <p:extLst>
      <p:ext uri="{BB962C8B-B14F-4D97-AF65-F5344CB8AC3E}">
        <p14:creationId xmlns:p14="http://schemas.microsoft.com/office/powerpoint/2010/main" val="3788316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 Process</a:t>
            </a:r>
          </a:p>
        </p:txBody>
      </p:sp>
      <p:sp>
        <p:nvSpPr>
          <p:cNvPr id="3" name="Content Placeholder 2"/>
          <p:cNvSpPr>
            <a:spLocks noGrp="1"/>
          </p:cNvSpPr>
          <p:nvPr>
            <p:ph idx="1"/>
          </p:nvPr>
        </p:nvSpPr>
        <p:spPr/>
        <p:txBody>
          <a:bodyPr>
            <a:normAutofit/>
          </a:bodyPr>
          <a:lstStyle/>
          <a:p>
            <a:r>
              <a:rPr lang="en-GB" dirty="0"/>
              <a:t>Establish self-support</a:t>
            </a:r>
          </a:p>
          <a:p>
            <a:r>
              <a:rPr lang="en-GB" dirty="0"/>
              <a:t>Identify who may be most vulnerable (families, siblings, friends, pupils, staff, head teacher, Senior Leadership Team, Critical Incident Management Team)</a:t>
            </a:r>
          </a:p>
          <a:p>
            <a:r>
              <a:rPr lang="en-GB" dirty="0"/>
              <a:t>Plan support to those identified</a:t>
            </a:r>
          </a:p>
          <a:p>
            <a:r>
              <a:rPr lang="en-GB" dirty="0"/>
              <a:t>Implement tailor made support plans</a:t>
            </a:r>
          </a:p>
          <a:p>
            <a:r>
              <a:rPr lang="en-GB" dirty="0"/>
              <a:t>Place - Set up a designated room before you implement the plan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50520" y="381000"/>
            <a:ext cx="8763000" cy="1524000"/>
          </a:xfrm>
          <a:noFill/>
          <a:ln>
            <a:noFill/>
          </a:ln>
        </p:spPr>
        <p:style>
          <a:lnRef idx="2">
            <a:schemeClr val="accent6"/>
          </a:lnRef>
          <a:fillRef idx="1">
            <a:schemeClr val="lt1"/>
          </a:fillRef>
          <a:effectRef idx="0">
            <a:schemeClr val="accent6"/>
          </a:effectRef>
          <a:fontRef idx="minor">
            <a:schemeClr val="dk1"/>
          </a:fontRef>
        </p:style>
        <p:txBody>
          <a:bodyPr>
            <a:noAutofit/>
          </a:bodyPr>
          <a:lstStyle/>
          <a:p>
            <a:pPr algn="l"/>
            <a:r>
              <a:rPr lang="en-GB" sz="4000" dirty="0">
                <a:ln>
                  <a:solidFill>
                    <a:schemeClr val="bg1"/>
                  </a:solidFill>
                </a:ln>
                <a:solidFill>
                  <a:schemeClr val="tx1"/>
                </a:solidFill>
              </a:rPr>
              <a:t>What support does a school community need following an incident?</a:t>
            </a:r>
          </a:p>
        </p:txBody>
      </p:sp>
      <p:sp>
        <p:nvSpPr>
          <p:cNvPr id="2" name="Rectangle 1"/>
          <p:cNvSpPr/>
          <p:nvPr/>
        </p:nvSpPr>
        <p:spPr>
          <a:xfrm>
            <a:off x="396240" y="2103120"/>
            <a:ext cx="5562600" cy="2677656"/>
          </a:xfrm>
          <a:prstGeom prst="rect">
            <a:avLst/>
          </a:prstGeom>
        </p:spPr>
        <p:txBody>
          <a:bodyPr wrap="square">
            <a:spAutoFit/>
          </a:bodyPr>
          <a:lstStyle/>
          <a:p>
            <a:r>
              <a:rPr lang="en-GB" sz="2400" dirty="0"/>
              <a:t>Promotion of a sense of safety</a:t>
            </a:r>
          </a:p>
          <a:p>
            <a:r>
              <a:rPr lang="en-GB" sz="2400" dirty="0"/>
              <a:t>Promotion of calming</a:t>
            </a:r>
          </a:p>
          <a:p>
            <a:r>
              <a:rPr lang="en-GB" sz="2400" dirty="0"/>
              <a:t>Promotion of self- and community efficacy</a:t>
            </a:r>
          </a:p>
          <a:p>
            <a:r>
              <a:rPr lang="en-GB" sz="2400" dirty="0"/>
              <a:t>Promotion of connectedness</a:t>
            </a:r>
          </a:p>
          <a:p>
            <a:r>
              <a:rPr lang="en-GB" sz="2400" dirty="0"/>
              <a:t>Instilling hope</a:t>
            </a:r>
          </a:p>
          <a:p>
            <a:endParaRPr lang="en-GB" sz="2400" dirty="0"/>
          </a:p>
          <a:p>
            <a:r>
              <a:rPr lang="en-GB" sz="2400" dirty="0"/>
              <a:t>(Hobfall et al. 2007)</a:t>
            </a:r>
          </a:p>
        </p:txBody>
      </p:sp>
    </p:spTree>
    <p:extLst>
      <p:ext uri="{BB962C8B-B14F-4D97-AF65-F5344CB8AC3E}">
        <p14:creationId xmlns:p14="http://schemas.microsoft.com/office/powerpoint/2010/main" val="141523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 to individuals</a:t>
            </a:r>
          </a:p>
        </p:txBody>
      </p:sp>
      <p:sp>
        <p:nvSpPr>
          <p:cNvPr id="3" name="Content Placeholder 2"/>
          <p:cNvSpPr>
            <a:spLocks noGrp="1"/>
          </p:cNvSpPr>
          <p:nvPr>
            <p:ph idx="1"/>
          </p:nvPr>
        </p:nvSpPr>
        <p:spPr/>
        <p:txBody>
          <a:bodyPr>
            <a:normAutofit/>
          </a:bodyPr>
          <a:lstStyle/>
          <a:p>
            <a:r>
              <a:rPr lang="en-GB" dirty="0">
                <a:cs typeface="Arial" pitchFamily="34" charset="0"/>
              </a:rPr>
              <a:t>Think Time</a:t>
            </a:r>
            <a:r>
              <a:rPr lang="en-GB" dirty="0"/>
              <a:t> – Reflect on the specific ways</a:t>
            </a:r>
            <a:r>
              <a:rPr lang="en-GB" dirty="0">
                <a:cs typeface="Arial" pitchFamily="34" charset="0"/>
              </a:rPr>
              <a:t> you would support a vulnerable pupil in your school, following the sudden death of a friend of theirs</a:t>
            </a:r>
          </a:p>
          <a:p>
            <a:pPr marL="0" indent="0">
              <a:buNone/>
            </a:pPr>
            <a:endParaRPr lang="en-GB" dirty="0">
              <a:cs typeface="Arial" pitchFamily="34" charset="0"/>
            </a:endParaRPr>
          </a:p>
          <a:p>
            <a:r>
              <a:rPr lang="en-GB" dirty="0">
                <a:cs typeface="Arial" pitchFamily="34" charset="0"/>
              </a:rPr>
              <a:t>See handout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Monitoring</a:t>
            </a:r>
          </a:p>
        </p:txBody>
      </p:sp>
      <p:sp>
        <p:nvSpPr>
          <p:cNvPr id="3" name="Content Placeholder 2"/>
          <p:cNvSpPr>
            <a:spLocks noGrp="1"/>
          </p:cNvSpPr>
          <p:nvPr>
            <p:ph idx="1"/>
          </p:nvPr>
        </p:nvSpPr>
        <p:spPr>
          <a:xfrm>
            <a:off x="628650" y="1721169"/>
            <a:ext cx="7886700" cy="4351338"/>
          </a:xfrm>
        </p:spPr>
        <p:txBody>
          <a:bodyPr>
            <a:normAutofit/>
          </a:bodyPr>
          <a:lstStyle/>
          <a:p>
            <a:r>
              <a:rPr lang="en-GB" sz="2400" dirty="0"/>
              <a:t>Monitor the well-being of those identified as vulnerable.</a:t>
            </a:r>
          </a:p>
          <a:p>
            <a:r>
              <a:rPr lang="en-GB" sz="2400" dirty="0"/>
              <a:t>Use more formal approaches e.g. monitoring matrix if appropriate. Assigning specific adults to monitor those identified as most vulnerable might help to spread responsibility so that one person isn't undertaking the emotional labour.</a:t>
            </a:r>
          </a:p>
          <a:p>
            <a:r>
              <a:rPr lang="en-GB" sz="2400" dirty="0"/>
              <a:t>Inform parents/carers their child has been identified and is being monitored and supported.</a:t>
            </a:r>
          </a:p>
          <a:p>
            <a:r>
              <a:rPr lang="en-GB" sz="2400" dirty="0"/>
              <a:t>Refer onto specialist agency if high level of concern. </a:t>
            </a:r>
          </a:p>
          <a:p>
            <a:r>
              <a:rPr lang="en-GB" sz="2400" dirty="0"/>
              <a:t>Monitor social media/ general media.</a:t>
            </a:r>
          </a:p>
          <a:p>
            <a:endParaRPr lang="en-GB" dirty="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Monitoring Matrix</a:t>
            </a:r>
          </a:p>
        </p:txBody>
      </p:sp>
      <p:graphicFrame>
        <p:nvGraphicFramePr>
          <p:cNvPr id="5" name="Table 4"/>
          <p:cNvGraphicFramePr>
            <a:graphicFrameLocks noGrp="1"/>
          </p:cNvGraphicFramePr>
          <p:nvPr>
            <p:extLst>
              <p:ext uri="{D42A27DB-BD31-4B8C-83A1-F6EECF244321}">
                <p14:modId xmlns:p14="http://schemas.microsoft.com/office/powerpoint/2010/main" val="494121623"/>
              </p:ext>
            </p:extLst>
          </p:nvPr>
        </p:nvGraphicFramePr>
        <p:xfrm>
          <a:off x="643890" y="1524000"/>
          <a:ext cx="6934200" cy="4050671"/>
        </p:xfrm>
        <a:graphic>
          <a:graphicData uri="http://schemas.openxmlformats.org/drawingml/2006/table">
            <a:tbl>
              <a:tblPr/>
              <a:tblGrid>
                <a:gridCol w="848367">
                  <a:extLst>
                    <a:ext uri="{9D8B030D-6E8A-4147-A177-3AD203B41FA5}">
                      <a16:colId xmlns:a16="http://schemas.microsoft.com/office/drawing/2014/main" val="20000"/>
                    </a:ext>
                  </a:extLst>
                </a:gridCol>
                <a:gridCol w="465688">
                  <a:extLst>
                    <a:ext uri="{9D8B030D-6E8A-4147-A177-3AD203B41FA5}">
                      <a16:colId xmlns:a16="http://schemas.microsoft.com/office/drawing/2014/main" val="20001"/>
                    </a:ext>
                  </a:extLst>
                </a:gridCol>
                <a:gridCol w="833830">
                  <a:extLst>
                    <a:ext uri="{9D8B030D-6E8A-4147-A177-3AD203B41FA5}">
                      <a16:colId xmlns:a16="http://schemas.microsoft.com/office/drawing/2014/main" val="20002"/>
                    </a:ext>
                  </a:extLst>
                </a:gridCol>
                <a:gridCol w="757856">
                  <a:extLst>
                    <a:ext uri="{9D8B030D-6E8A-4147-A177-3AD203B41FA5}">
                      <a16:colId xmlns:a16="http://schemas.microsoft.com/office/drawing/2014/main" val="20003"/>
                    </a:ext>
                  </a:extLst>
                </a:gridCol>
                <a:gridCol w="976865">
                  <a:extLst>
                    <a:ext uri="{9D8B030D-6E8A-4147-A177-3AD203B41FA5}">
                      <a16:colId xmlns:a16="http://schemas.microsoft.com/office/drawing/2014/main" val="20004"/>
                    </a:ext>
                  </a:extLst>
                </a:gridCol>
                <a:gridCol w="339066">
                  <a:extLst>
                    <a:ext uri="{9D8B030D-6E8A-4147-A177-3AD203B41FA5}">
                      <a16:colId xmlns:a16="http://schemas.microsoft.com/office/drawing/2014/main" val="20005"/>
                    </a:ext>
                  </a:extLst>
                </a:gridCol>
                <a:gridCol w="339066">
                  <a:extLst>
                    <a:ext uri="{9D8B030D-6E8A-4147-A177-3AD203B41FA5}">
                      <a16:colId xmlns:a16="http://schemas.microsoft.com/office/drawing/2014/main" val="20006"/>
                    </a:ext>
                  </a:extLst>
                </a:gridCol>
                <a:gridCol w="339066">
                  <a:extLst>
                    <a:ext uri="{9D8B030D-6E8A-4147-A177-3AD203B41FA5}">
                      <a16:colId xmlns:a16="http://schemas.microsoft.com/office/drawing/2014/main" val="20007"/>
                    </a:ext>
                  </a:extLst>
                </a:gridCol>
                <a:gridCol w="339066">
                  <a:extLst>
                    <a:ext uri="{9D8B030D-6E8A-4147-A177-3AD203B41FA5}">
                      <a16:colId xmlns:a16="http://schemas.microsoft.com/office/drawing/2014/main" val="20008"/>
                    </a:ext>
                  </a:extLst>
                </a:gridCol>
                <a:gridCol w="339066">
                  <a:extLst>
                    <a:ext uri="{9D8B030D-6E8A-4147-A177-3AD203B41FA5}">
                      <a16:colId xmlns:a16="http://schemas.microsoft.com/office/drawing/2014/main" val="20009"/>
                    </a:ext>
                  </a:extLst>
                </a:gridCol>
                <a:gridCol w="339066">
                  <a:extLst>
                    <a:ext uri="{9D8B030D-6E8A-4147-A177-3AD203B41FA5}">
                      <a16:colId xmlns:a16="http://schemas.microsoft.com/office/drawing/2014/main" val="20010"/>
                    </a:ext>
                  </a:extLst>
                </a:gridCol>
                <a:gridCol w="339066">
                  <a:extLst>
                    <a:ext uri="{9D8B030D-6E8A-4147-A177-3AD203B41FA5}">
                      <a16:colId xmlns:a16="http://schemas.microsoft.com/office/drawing/2014/main" val="20011"/>
                    </a:ext>
                  </a:extLst>
                </a:gridCol>
                <a:gridCol w="339066">
                  <a:extLst>
                    <a:ext uri="{9D8B030D-6E8A-4147-A177-3AD203B41FA5}">
                      <a16:colId xmlns:a16="http://schemas.microsoft.com/office/drawing/2014/main" val="20012"/>
                    </a:ext>
                  </a:extLst>
                </a:gridCol>
                <a:gridCol w="339066">
                  <a:extLst>
                    <a:ext uri="{9D8B030D-6E8A-4147-A177-3AD203B41FA5}">
                      <a16:colId xmlns:a16="http://schemas.microsoft.com/office/drawing/2014/main" val="20013"/>
                    </a:ext>
                  </a:extLst>
                </a:gridCol>
              </a:tblGrid>
              <a:tr h="311590">
                <a:tc rowSpan="2">
                  <a:txBody>
                    <a:bodyPr/>
                    <a:lstStyle/>
                    <a:p>
                      <a:pPr>
                        <a:lnSpc>
                          <a:spcPct val="115000"/>
                        </a:lnSpc>
                        <a:spcAft>
                          <a:spcPts val="0"/>
                        </a:spcAft>
                      </a:pPr>
                      <a:r>
                        <a:rPr lang="en-GB" sz="700" b="1" dirty="0">
                          <a:latin typeface="Arial"/>
                          <a:ea typeface="Calibri"/>
                          <a:cs typeface="Times New Roman"/>
                        </a:rPr>
                        <a:t>Name of Child   </a:t>
                      </a:r>
                      <a:endParaRPr lang="en-GB" sz="600" dirty="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rowSpan="2">
                  <a:txBody>
                    <a:bodyPr/>
                    <a:lstStyle/>
                    <a:p>
                      <a:pPr>
                        <a:lnSpc>
                          <a:spcPct val="115000"/>
                        </a:lnSpc>
                        <a:spcAft>
                          <a:spcPts val="0"/>
                        </a:spcAft>
                      </a:pPr>
                      <a:r>
                        <a:rPr lang="en-GB" sz="700" b="1">
                          <a:latin typeface="Arial"/>
                          <a:ea typeface="Calibri"/>
                          <a:cs typeface="Times New Roman"/>
                        </a:rPr>
                        <a:t>Year  Group</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rowSpan="2">
                  <a:txBody>
                    <a:bodyPr/>
                    <a:lstStyle/>
                    <a:p>
                      <a:pPr>
                        <a:lnSpc>
                          <a:spcPct val="115000"/>
                        </a:lnSpc>
                        <a:spcAft>
                          <a:spcPts val="0"/>
                        </a:spcAft>
                      </a:pPr>
                      <a:r>
                        <a:rPr lang="en-GB" sz="700" b="1">
                          <a:latin typeface="Arial"/>
                          <a:ea typeface="Calibri"/>
                          <a:cs typeface="Times New Roman"/>
                        </a:rPr>
                        <a:t>Reason for</a:t>
                      </a:r>
                      <a:endParaRPr lang="en-GB" sz="600">
                        <a:latin typeface="Calibri"/>
                        <a:ea typeface="Calibri"/>
                        <a:cs typeface="Times New Roman"/>
                      </a:endParaRPr>
                    </a:p>
                    <a:p>
                      <a:pPr>
                        <a:lnSpc>
                          <a:spcPct val="115000"/>
                        </a:lnSpc>
                        <a:spcAft>
                          <a:spcPts val="0"/>
                        </a:spcAft>
                      </a:pPr>
                      <a:r>
                        <a:rPr lang="en-GB" sz="700" b="1">
                          <a:latin typeface="Arial"/>
                          <a:ea typeface="Calibri"/>
                          <a:cs typeface="Times New Roman"/>
                        </a:rPr>
                        <a:t>vulnerability</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rowSpan="2">
                  <a:txBody>
                    <a:bodyPr/>
                    <a:lstStyle/>
                    <a:p>
                      <a:pPr>
                        <a:lnSpc>
                          <a:spcPct val="115000"/>
                        </a:lnSpc>
                        <a:spcAft>
                          <a:spcPts val="0"/>
                        </a:spcAft>
                      </a:pPr>
                      <a:r>
                        <a:rPr lang="en-GB" sz="700" b="1">
                          <a:latin typeface="Arial"/>
                          <a:ea typeface="Calibri"/>
                          <a:cs typeface="Times New Roman"/>
                        </a:rPr>
                        <a:t>Named Adult </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rowSpan="2">
                  <a:txBody>
                    <a:bodyPr/>
                    <a:lstStyle/>
                    <a:p>
                      <a:pPr>
                        <a:lnSpc>
                          <a:spcPct val="115000"/>
                        </a:lnSpc>
                        <a:spcAft>
                          <a:spcPts val="0"/>
                        </a:spcAft>
                      </a:pPr>
                      <a:r>
                        <a:rPr lang="en-GB" sz="700" b="1">
                          <a:latin typeface="Arial"/>
                          <a:ea typeface="Calibri"/>
                          <a:cs typeface="Times New Roman"/>
                        </a:rPr>
                        <a:t>Action to support</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9">
                  <a:txBody>
                    <a:bodyPr/>
                    <a:lstStyle/>
                    <a:p>
                      <a:pPr>
                        <a:lnSpc>
                          <a:spcPct val="115000"/>
                        </a:lnSpc>
                        <a:spcAft>
                          <a:spcPts val="0"/>
                        </a:spcAft>
                      </a:pPr>
                      <a:r>
                        <a:rPr lang="en-GB" sz="700">
                          <a:latin typeface="Arial"/>
                          <a:ea typeface="Calibri"/>
                          <a:cs typeface="Times New Roman"/>
                        </a:rPr>
                        <a:t>  </a:t>
                      </a:r>
                      <a:r>
                        <a:rPr lang="en-GB" sz="700" b="1">
                          <a:latin typeface="Arial"/>
                          <a:ea typeface="Calibri"/>
                          <a:cs typeface="Times New Roman"/>
                        </a:rPr>
                        <a:t>Concern Rating 0-3   (3 = most concerned)</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934771">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700">
                          <a:latin typeface="Arial"/>
                          <a:ea typeface="Calibri"/>
                          <a:cs typeface="Times New Roman"/>
                        </a:rPr>
                        <a:t>Date</a:t>
                      </a:r>
                      <a:endParaRPr lang="en-GB" sz="600">
                        <a:latin typeface="Calibri"/>
                        <a:ea typeface="Calibri"/>
                        <a:cs typeface="Times New Roman"/>
                      </a:endParaRPr>
                    </a:p>
                    <a:p>
                      <a:pPr>
                        <a:lnSpc>
                          <a:spcPct val="115000"/>
                        </a:lnSpc>
                        <a:spcAft>
                          <a:spcPts val="0"/>
                        </a:spcAft>
                      </a:pPr>
                      <a:r>
                        <a:rPr lang="en-GB" sz="700">
                          <a:latin typeface="Arial"/>
                          <a:ea typeface="Calibri"/>
                          <a:cs typeface="Times New Roman"/>
                        </a:rPr>
                        <a:t>   /</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en-GB" sz="700">
                          <a:latin typeface="Arial"/>
                          <a:ea typeface="Calibri"/>
                          <a:cs typeface="Times New Roman"/>
                        </a:rPr>
                        <a:t>Date</a:t>
                      </a:r>
                      <a:endParaRPr lang="en-GB" sz="600">
                        <a:latin typeface="Calibri"/>
                        <a:ea typeface="Calibri"/>
                        <a:cs typeface="Times New Roman"/>
                      </a:endParaRPr>
                    </a:p>
                    <a:p>
                      <a:pPr>
                        <a:lnSpc>
                          <a:spcPct val="115000"/>
                        </a:lnSpc>
                        <a:spcAft>
                          <a:spcPts val="0"/>
                        </a:spcAft>
                      </a:pPr>
                      <a:r>
                        <a:rPr lang="en-GB" sz="700">
                          <a:latin typeface="Arial"/>
                          <a:ea typeface="Calibri"/>
                          <a:cs typeface="Times New Roman"/>
                        </a:rPr>
                        <a:t>   /</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en-GB" sz="700">
                          <a:latin typeface="Arial"/>
                          <a:ea typeface="Calibri"/>
                          <a:cs typeface="Times New Roman"/>
                        </a:rPr>
                        <a:t>Date</a:t>
                      </a:r>
                      <a:endParaRPr lang="en-GB" sz="600">
                        <a:latin typeface="Calibri"/>
                        <a:ea typeface="Calibri"/>
                        <a:cs typeface="Times New Roman"/>
                      </a:endParaRPr>
                    </a:p>
                    <a:p>
                      <a:pPr>
                        <a:lnSpc>
                          <a:spcPct val="115000"/>
                        </a:lnSpc>
                        <a:spcAft>
                          <a:spcPts val="0"/>
                        </a:spcAft>
                      </a:pPr>
                      <a:r>
                        <a:rPr lang="en-GB" sz="700">
                          <a:latin typeface="Arial"/>
                          <a:ea typeface="Calibri"/>
                          <a:cs typeface="Times New Roman"/>
                        </a:rPr>
                        <a:t>   /</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en-GB" sz="700">
                          <a:latin typeface="Arial"/>
                          <a:ea typeface="Calibri"/>
                          <a:cs typeface="Times New Roman"/>
                        </a:rPr>
                        <a:t>Date</a:t>
                      </a:r>
                      <a:endParaRPr lang="en-GB" sz="600">
                        <a:latin typeface="Calibri"/>
                        <a:ea typeface="Calibri"/>
                        <a:cs typeface="Times New Roman"/>
                      </a:endParaRPr>
                    </a:p>
                    <a:p>
                      <a:pPr>
                        <a:lnSpc>
                          <a:spcPct val="115000"/>
                        </a:lnSpc>
                        <a:spcAft>
                          <a:spcPts val="0"/>
                        </a:spcAft>
                      </a:pPr>
                      <a:r>
                        <a:rPr lang="en-GB" sz="700">
                          <a:latin typeface="Arial"/>
                          <a:ea typeface="Calibri"/>
                          <a:cs typeface="Times New Roman"/>
                        </a:rPr>
                        <a:t>   /</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en-GB" sz="700">
                          <a:latin typeface="Arial"/>
                          <a:ea typeface="Calibri"/>
                          <a:cs typeface="Times New Roman"/>
                        </a:rPr>
                        <a:t>Date</a:t>
                      </a:r>
                      <a:endParaRPr lang="en-GB" sz="600">
                        <a:latin typeface="Calibri"/>
                        <a:ea typeface="Calibri"/>
                        <a:cs typeface="Times New Roman"/>
                      </a:endParaRPr>
                    </a:p>
                    <a:p>
                      <a:pPr>
                        <a:lnSpc>
                          <a:spcPct val="115000"/>
                        </a:lnSpc>
                        <a:spcAft>
                          <a:spcPts val="0"/>
                        </a:spcAft>
                      </a:pPr>
                      <a:r>
                        <a:rPr lang="en-GB" sz="700">
                          <a:latin typeface="Arial"/>
                          <a:ea typeface="Calibri"/>
                          <a:cs typeface="Times New Roman"/>
                        </a:rPr>
                        <a:t>   /</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en-GB" sz="700">
                          <a:latin typeface="Arial"/>
                          <a:ea typeface="Calibri"/>
                          <a:cs typeface="Times New Roman"/>
                        </a:rPr>
                        <a:t>Date</a:t>
                      </a:r>
                      <a:endParaRPr lang="en-GB" sz="600">
                        <a:latin typeface="Calibri"/>
                        <a:ea typeface="Calibri"/>
                        <a:cs typeface="Times New Roman"/>
                      </a:endParaRPr>
                    </a:p>
                    <a:p>
                      <a:pPr>
                        <a:lnSpc>
                          <a:spcPct val="115000"/>
                        </a:lnSpc>
                        <a:spcAft>
                          <a:spcPts val="0"/>
                        </a:spcAft>
                      </a:pPr>
                      <a:r>
                        <a:rPr lang="en-GB" sz="700">
                          <a:latin typeface="Arial"/>
                          <a:ea typeface="Calibri"/>
                          <a:cs typeface="Times New Roman"/>
                        </a:rPr>
                        <a:t>   /</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en-GB" sz="700">
                          <a:latin typeface="Arial"/>
                          <a:ea typeface="Calibri"/>
                          <a:cs typeface="Times New Roman"/>
                        </a:rPr>
                        <a:t>Date</a:t>
                      </a:r>
                      <a:endParaRPr lang="en-GB" sz="600">
                        <a:latin typeface="Calibri"/>
                        <a:ea typeface="Calibri"/>
                        <a:cs typeface="Times New Roman"/>
                      </a:endParaRPr>
                    </a:p>
                    <a:p>
                      <a:pPr>
                        <a:lnSpc>
                          <a:spcPct val="115000"/>
                        </a:lnSpc>
                        <a:spcAft>
                          <a:spcPts val="0"/>
                        </a:spcAft>
                      </a:pPr>
                      <a:r>
                        <a:rPr lang="en-GB" sz="700">
                          <a:latin typeface="Arial"/>
                          <a:ea typeface="Calibri"/>
                          <a:cs typeface="Times New Roman"/>
                        </a:rPr>
                        <a:t>   /</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en-GB" sz="700">
                          <a:latin typeface="Arial"/>
                          <a:ea typeface="Calibri"/>
                          <a:cs typeface="Times New Roman"/>
                        </a:rPr>
                        <a:t>Date</a:t>
                      </a:r>
                      <a:endParaRPr lang="en-GB" sz="600">
                        <a:latin typeface="Calibri"/>
                        <a:ea typeface="Calibri"/>
                        <a:cs typeface="Times New Roman"/>
                      </a:endParaRPr>
                    </a:p>
                    <a:p>
                      <a:pPr>
                        <a:lnSpc>
                          <a:spcPct val="115000"/>
                        </a:lnSpc>
                        <a:spcAft>
                          <a:spcPts val="0"/>
                        </a:spcAft>
                      </a:pPr>
                      <a:r>
                        <a:rPr lang="en-GB" sz="700">
                          <a:latin typeface="Arial"/>
                          <a:ea typeface="Calibri"/>
                          <a:cs typeface="Times New Roman"/>
                        </a:rPr>
                        <a:t>   /</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en-GB" sz="700">
                          <a:latin typeface="Arial"/>
                          <a:ea typeface="Calibri"/>
                          <a:cs typeface="Times New Roman"/>
                        </a:rPr>
                        <a:t>Date</a:t>
                      </a:r>
                      <a:endParaRPr lang="en-GB" sz="600">
                        <a:latin typeface="Calibri"/>
                        <a:ea typeface="Calibri"/>
                        <a:cs typeface="Times New Roman"/>
                      </a:endParaRPr>
                    </a:p>
                    <a:p>
                      <a:pPr>
                        <a:lnSpc>
                          <a:spcPct val="115000"/>
                        </a:lnSpc>
                        <a:spcAft>
                          <a:spcPts val="0"/>
                        </a:spcAft>
                      </a:pPr>
                      <a:r>
                        <a:rPr lang="en-GB" sz="700">
                          <a:latin typeface="Arial"/>
                          <a:ea typeface="Calibri"/>
                          <a:cs typeface="Times New Roman"/>
                        </a:rPr>
                        <a:t>   /</a:t>
                      </a:r>
                      <a:endParaRPr lang="en-GB" sz="600">
                        <a:latin typeface="Calibri"/>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10001"/>
                  </a:ext>
                </a:extLst>
              </a:tr>
              <a:tr h="311590">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1590">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1590">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1590">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1590">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1590">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1590">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1590">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1590">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Arial"/>
                        <a:ea typeface="Calibri"/>
                        <a:cs typeface="Times New Roman"/>
                      </a:endParaRPr>
                    </a:p>
                  </a:txBody>
                  <a:tcPr marL="40117" marR="401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Services which can support you</a:t>
            </a:r>
          </a:p>
        </p:txBody>
      </p:sp>
      <p:sp>
        <p:nvSpPr>
          <p:cNvPr id="3" name="Content Placeholder 2"/>
          <p:cNvSpPr>
            <a:spLocks noGrp="1"/>
          </p:cNvSpPr>
          <p:nvPr>
            <p:ph idx="1"/>
          </p:nvPr>
        </p:nvSpPr>
        <p:spPr>
          <a:xfrm>
            <a:off x="609600" y="1676400"/>
            <a:ext cx="7886700" cy="4351338"/>
          </a:xfrm>
        </p:spPr>
        <p:txBody>
          <a:bodyPr>
            <a:normAutofit fontScale="77500" lnSpcReduction="20000"/>
          </a:bodyPr>
          <a:lstStyle/>
          <a:p>
            <a:r>
              <a:rPr lang="en-GB" dirty="0"/>
              <a:t>Remember if you have concerns about a child regarding safeguarding, contact The Bridge: </a:t>
            </a:r>
            <a:r>
              <a:rPr lang="en-GB" u="sng" dirty="0"/>
              <a:t>0161 603 4500 /0161 794 8888</a:t>
            </a:r>
          </a:p>
          <a:p>
            <a:r>
              <a:rPr lang="en-GB" dirty="0"/>
              <a:t>Secondary Inclusion Service </a:t>
            </a:r>
          </a:p>
          <a:p>
            <a:r>
              <a:rPr lang="en-GB" dirty="0"/>
              <a:t>Your EP: e.g. for advice/training on strength based conversations</a:t>
            </a:r>
          </a:p>
          <a:p>
            <a:r>
              <a:rPr lang="en-GB" dirty="0"/>
              <a:t>Winston’s Wish</a:t>
            </a:r>
          </a:p>
          <a:p>
            <a:r>
              <a:rPr lang="en-GB" dirty="0"/>
              <a:t>Place to Be</a:t>
            </a:r>
          </a:p>
          <a:p>
            <a:r>
              <a:rPr lang="en-GB" dirty="0"/>
              <a:t>42</a:t>
            </a:r>
            <a:r>
              <a:rPr lang="en-GB" baseline="30000" dirty="0"/>
              <a:t>nd</a:t>
            </a:r>
            <a:r>
              <a:rPr lang="en-GB" dirty="0"/>
              <a:t> Street</a:t>
            </a:r>
          </a:p>
          <a:p>
            <a:r>
              <a:rPr lang="en-GB" dirty="0"/>
              <a:t>Papyrus</a:t>
            </a:r>
          </a:p>
          <a:p>
            <a:r>
              <a:rPr lang="en-GB" dirty="0"/>
              <a:t>Child Bereavement UK</a:t>
            </a:r>
          </a:p>
          <a:p>
            <a:r>
              <a:rPr lang="en-GB" dirty="0"/>
              <a:t>Caritas</a:t>
            </a:r>
          </a:p>
          <a:p>
            <a:r>
              <a:rPr lang="en-GB" dirty="0"/>
              <a:t>CAMHS</a:t>
            </a:r>
          </a:p>
        </p:txBody>
      </p:sp>
    </p:spTree>
  </p:cSld>
  <p:clrMapOvr>
    <a:masterClrMapping/>
  </p:clrMapOvr>
</p:sld>
</file>

<file path=ppt/theme/theme1.xml><?xml version="1.0" encoding="utf-8"?>
<a:theme xmlns:a="http://schemas.openxmlformats.org/drawingml/2006/main" name="Background PPT TES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Background PPT TEST</Template>
  <TotalTime>0</TotalTime>
  <Words>1561</Words>
  <Application>Microsoft Office PowerPoint</Application>
  <PresentationFormat>On-screen Show (4:3)</PresentationFormat>
  <Paragraphs>163</Paragraphs>
  <Slides>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Background PPT TEST</vt:lpstr>
      <vt:lpstr>Custom Design</vt:lpstr>
      <vt:lpstr>Support </vt:lpstr>
      <vt:lpstr>Laying the foundations for successful support</vt:lpstr>
      <vt:lpstr>Support Process</vt:lpstr>
      <vt:lpstr>What support does a school community need following an incident?</vt:lpstr>
      <vt:lpstr>Support to individuals</vt:lpstr>
      <vt:lpstr>Monitoring</vt:lpstr>
      <vt:lpstr>Monitoring Matrix</vt:lpstr>
      <vt:lpstr>Services which can support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Sian</dc:creator>
  <cp:lastModifiedBy>Rebecca Dunne</cp:lastModifiedBy>
  <cp:revision>283</cp:revision>
  <dcterms:created xsi:type="dcterms:W3CDTF">2017-07-14T07:07:42Z</dcterms:created>
  <dcterms:modified xsi:type="dcterms:W3CDTF">2020-04-10T17:37:48Z</dcterms:modified>
</cp:coreProperties>
</file>